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76" r:id="rId3"/>
    <p:sldId id="257" r:id="rId4"/>
    <p:sldId id="258" r:id="rId5"/>
    <p:sldId id="259" r:id="rId6"/>
    <p:sldId id="260" r:id="rId7"/>
    <p:sldId id="261" r:id="rId8"/>
    <p:sldId id="263" r:id="rId9"/>
    <p:sldId id="264" r:id="rId10"/>
    <p:sldId id="265" r:id="rId11"/>
    <p:sldId id="266" r:id="rId12"/>
    <p:sldId id="267" r:id="rId13"/>
    <p:sldId id="268" r:id="rId14"/>
    <p:sldId id="269" r:id="rId15"/>
    <p:sldId id="272" r:id="rId16"/>
    <p:sldId id="271" r:id="rId17"/>
    <p:sldId id="270" r:id="rId18"/>
    <p:sldId id="273" r:id="rId19"/>
    <p:sldId id="274" r:id="rId20"/>
    <p:sldId id="275"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91" r:id="rId34"/>
    <p:sldId id="289" r:id="rId35"/>
    <p:sldId id="290" r:id="rId36"/>
    <p:sldId id="292" r:id="rId3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55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1"/>
      </p:bgRef>
    </p:bg>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CD217100-873C-48C8-B12C-844F66BD04CA}" type="datetimeFigureOut">
              <a:rPr lang="es-ES" smtClean="0"/>
              <a:pPr/>
              <a:t>30/11/2018</a:t>
            </a:fld>
            <a:endParaRPr lang="es-ES"/>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ES"/>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75E1657D-6A93-44EE-A037-318E30B5D513}"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CD217100-873C-48C8-B12C-844F66BD04CA}" type="datetimeFigureOut">
              <a:rPr lang="es-ES" smtClean="0"/>
              <a:pPr/>
              <a:t>30/11/2018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5E1657D-6A93-44EE-A037-318E30B5D513}"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CD217100-873C-48C8-B12C-844F66BD04CA}" type="datetimeFigureOut">
              <a:rPr lang="es-ES" smtClean="0"/>
              <a:pPr/>
              <a:t>30/11/2018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5E1657D-6A93-44EE-A037-318E30B5D513}"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7" name="6 Marcador de fecha"/>
          <p:cNvSpPr>
            <a:spLocks noGrp="1"/>
          </p:cNvSpPr>
          <p:nvPr>
            <p:ph type="dt" sz="half" idx="14"/>
          </p:nvPr>
        </p:nvSpPr>
        <p:spPr/>
        <p:txBody>
          <a:bodyPr rtlCol="0"/>
          <a:lstStyle/>
          <a:p>
            <a:fld id="{CD217100-873C-48C8-B12C-844F66BD04CA}" type="datetimeFigureOut">
              <a:rPr lang="es-ES" smtClean="0"/>
              <a:pPr/>
              <a:t>30/11/2018</a:t>
            </a:fld>
            <a:endParaRPr lang="es-ES"/>
          </a:p>
        </p:txBody>
      </p:sp>
      <p:sp>
        <p:nvSpPr>
          <p:cNvPr id="9" name="8 Marcador de número de diapositiva"/>
          <p:cNvSpPr>
            <a:spLocks noGrp="1"/>
          </p:cNvSpPr>
          <p:nvPr>
            <p:ph type="sldNum" sz="quarter" idx="15"/>
          </p:nvPr>
        </p:nvSpPr>
        <p:spPr/>
        <p:txBody>
          <a:bodyPr rtlCol="0"/>
          <a:lstStyle/>
          <a:p>
            <a:fld id="{75E1657D-6A93-44EE-A037-318E30B5D513}" type="slidenum">
              <a:rPr lang="es-ES" smtClean="0"/>
              <a:pPr/>
              <a:t>‹Nº›</a:t>
            </a:fld>
            <a:endParaRPr lang="es-ES"/>
          </a:p>
        </p:txBody>
      </p:sp>
      <p:sp>
        <p:nvSpPr>
          <p:cNvPr id="10" name="9 Marcador de pie de página"/>
          <p:cNvSpPr>
            <a:spLocks noGrp="1"/>
          </p:cNvSpPr>
          <p:nvPr>
            <p:ph type="ftr" sz="quarter" idx="16"/>
          </p:nvPr>
        </p:nvSpPr>
        <p:spPr/>
        <p:txBody>
          <a:bodyPr rtlCol="0"/>
          <a:lstStyle/>
          <a:p>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CD217100-873C-48C8-B12C-844F66BD04CA}" type="datetimeFigureOut">
              <a:rPr lang="es-ES" smtClean="0"/>
              <a:pPr/>
              <a:t>30/11/2018</a:t>
            </a:fld>
            <a:endParaRPr lang="es-ES"/>
          </a:p>
        </p:txBody>
      </p:sp>
      <p:sp>
        <p:nvSpPr>
          <p:cNvPr id="5" name="4 Marcador de pie de página"/>
          <p:cNvSpPr>
            <a:spLocks noGrp="1"/>
          </p:cNvSpPr>
          <p:nvPr>
            <p:ph type="ftr" sz="quarter" idx="11"/>
          </p:nvPr>
        </p:nvSpPr>
        <p:spPr bwMode="auto">
          <a:xfrm rot="5400000">
            <a:off x="7077456" y="4178808"/>
            <a:ext cx="3657600" cy="384048"/>
          </a:xfrm>
        </p:spPr>
        <p:txBody>
          <a:bodyPr/>
          <a:lstStyle/>
          <a:p>
            <a:endParaRPr lang="es-ES"/>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75E1657D-6A93-44EE-A037-318E30B5D513}"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5" name="4 Marcador de fecha"/>
          <p:cNvSpPr>
            <a:spLocks noGrp="1"/>
          </p:cNvSpPr>
          <p:nvPr>
            <p:ph type="dt" sz="half" idx="10"/>
          </p:nvPr>
        </p:nvSpPr>
        <p:spPr/>
        <p:txBody>
          <a:bodyPr/>
          <a:lstStyle/>
          <a:p>
            <a:fld id="{CD217100-873C-48C8-B12C-844F66BD04CA}" type="datetimeFigureOut">
              <a:rPr lang="es-ES" smtClean="0"/>
              <a:pPr/>
              <a:t>30/11/2018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5E1657D-6A93-44EE-A037-318E30B5D513}" type="slidenum">
              <a:rPr lang="es-ES" smtClean="0"/>
              <a:pPr/>
              <a:t>‹Nº›</a:t>
            </a:fld>
            <a:endParaRPr lang="es-ES"/>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a:t>Haga clic para modificar el estilo de título del patrón</a:t>
            </a:r>
            <a:endParaRPr kumimoji="0" lang="en-US"/>
          </a:p>
        </p:txBody>
      </p:sp>
      <p:sp>
        <p:nvSpPr>
          <p:cNvPr id="7" name="6 Marcador de fecha"/>
          <p:cNvSpPr>
            <a:spLocks noGrp="1"/>
          </p:cNvSpPr>
          <p:nvPr>
            <p:ph type="dt" sz="half" idx="10"/>
          </p:nvPr>
        </p:nvSpPr>
        <p:spPr/>
        <p:txBody>
          <a:bodyPr/>
          <a:lstStyle/>
          <a:p>
            <a:fld id="{CD217100-873C-48C8-B12C-844F66BD04CA}" type="datetimeFigureOut">
              <a:rPr lang="es-ES" smtClean="0"/>
              <a:pPr/>
              <a:t>30/11/2018</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75E1657D-6A93-44EE-A037-318E30B5D513}" type="slidenum">
              <a:rPr lang="es-ES" smtClean="0"/>
              <a:pPr/>
              <a:t>‹Nº›</a:t>
            </a:fld>
            <a:endParaRPr lang="es-ES"/>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CD217100-873C-48C8-B12C-844F66BD04CA}" type="datetimeFigureOut">
              <a:rPr lang="es-ES" smtClean="0"/>
              <a:pPr/>
              <a:t>30/11/2018</a:t>
            </a:fld>
            <a:endParaRPr lang="es-ES"/>
          </a:p>
        </p:txBody>
      </p:sp>
      <p:sp>
        <p:nvSpPr>
          <p:cNvPr id="7" name="6 Marcador de número de diapositiva"/>
          <p:cNvSpPr>
            <a:spLocks noGrp="1"/>
          </p:cNvSpPr>
          <p:nvPr>
            <p:ph type="sldNum" sz="quarter" idx="11"/>
          </p:nvPr>
        </p:nvSpPr>
        <p:spPr/>
        <p:txBody>
          <a:bodyPr rtlCol="0"/>
          <a:lstStyle/>
          <a:p>
            <a:fld id="{75E1657D-6A93-44EE-A037-318E30B5D513}" type="slidenum">
              <a:rPr lang="es-ES" smtClean="0"/>
              <a:pPr/>
              <a:t>‹Nº›</a:t>
            </a:fld>
            <a:endParaRPr lang="es-ES"/>
          </a:p>
        </p:txBody>
      </p:sp>
      <p:sp>
        <p:nvSpPr>
          <p:cNvPr id="8" name="7 Marcador de pie de página"/>
          <p:cNvSpPr>
            <a:spLocks noGrp="1"/>
          </p:cNvSpPr>
          <p:nvPr>
            <p:ph type="ftr" sz="quarter" idx="12"/>
          </p:nvPr>
        </p:nvSpPr>
        <p:spPr/>
        <p:txBody>
          <a:bodyPr rtlCol="0"/>
          <a:lstStyle/>
          <a:p>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D217100-873C-48C8-B12C-844F66BD04CA}" type="datetimeFigureOut">
              <a:rPr lang="es-ES" smtClean="0"/>
              <a:pPr/>
              <a:t>30/11/2018</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75E1657D-6A93-44EE-A037-318E30B5D513}"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4"/>
          </p:nvPr>
        </p:nvSpPr>
        <p:spPr/>
        <p:txBody>
          <a:bodyPr rtlCol="0"/>
          <a:lstStyle/>
          <a:p>
            <a:fld id="{CD217100-873C-48C8-B12C-844F66BD04CA}" type="datetimeFigureOut">
              <a:rPr lang="es-ES" smtClean="0"/>
              <a:pPr/>
              <a:t>30/11/2018</a:t>
            </a:fld>
            <a:endParaRPr lang="es-ES"/>
          </a:p>
        </p:txBody>
      </p:sp>
      <p:sp>
        <p:nvSpPr>
          <p:cNvPr id="22" name="21 Marcador de número de diapositiva"/>
          <p:cNvSpPr>
            <a:spLocks noGrp="1"/>
          </p:cNvSpPr>
          <p:nvPr>
            <p:ph type="sldNum" sz="quarter" idx="15"/>
          </p:nvPr>
        </p:nvSpPr>
        <p:spPr/>
        <p:txBody>
          <a:bodyPr rtlCol="0"/>
          <a:lstStyle/>
          <a:p>
            <a:fld id="{75E1657D-6A93-44EE-A037-318E30B5D513}" type="slidenum">
              <a:rPr lang="es-ES" smtClean="0"/>
              <a:pPr/>
              <a:t>‹Nº›</a:t>
            </a:fld>
            <a:endParaRPr lang="es-ES"/>
          </a:p>
        </p:txBody>
      </p:sp>
      <p:sp>
        <p:nvSpPr>
          <p:cNvPr id="23" name="22 Marcador de pie de página"/>
          <p:cNvSpPr>
            <a:spLocks noGrp="1"/>
          </p:cNvSpPr>
          <p:nvPr>
            <p:ph type="ftr" sz="quarter" idx="16"/>
          </p:nvPr>
        </p:nvSpPr>
        <p:spPr/>
        <p:txBody>
          <a:bodyPr rtlCol="0"/>
          <a:lstStyle/>
          <a:p>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CD217100-873C-48C8-B12C-844F66BD04CA}" type="datetimeFigureOut">
              <a:rPr lang="es-ES" smtClean="0"/>
              <a:pPr/>
              <a:t>30/11/2018</a:t>
            </a:fld>
            <a:endParaRPr lang="es-ES"/>
          </a:p>
        </p:txBody>
      </p:sp>
      <p:sp>
        <p:nvSpPr>
          <p:cNvPr id="18" name="17 Marcador de número de diapositiva"/>
          <p:cNvSpPr>
            <a:spLocks noGrp="1"/>
          </p:cNvSpPr>
          <p:nvPr>
            <p:ph type="sldNum" sz="quarter" idx="11"/>
          </p:nvPr>
        </p:nvSpPr>
        <p:spPr/>
        <p:txBody>
          <a:bodyPr rtlCol="0"/>
          <a:lstStyle/>
          <a:p>
            <a:fld id="{75E1657D-6A93-44EE-A037-318E30B5D513}" type="slidenum">
              <a:rPr lang="es-ES" smtClean="0"/>
              <a:pPr/>
              <a:t>‹Nº›</a:t>
            </a:fld>
            <a:endParaRPr lang="es-ES"/>
          </a:p>
        </p:txBody>
      </p:sp>
      <p:sp>
        <p:nvSpPr>
          <p:cNvPr id="21" name="20 Marcador de pie de página"/>
          <p:cNvSpPr>
            <a:spLocks noGrp="1"/>
          </p:cNvSpPr>
          <p:nvPr>
            <p:ph type="ftr" sz="quarter" idx="12"/>
          </p:nvPr>
        </p:nvSpPr>
        <p:spPr/>
        <p:txBody>
          <a:bodyPr rtlCol="0"/>
          <a:lstStyle/>
          <a:p>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a:t>Haga clic para modificar el estilo de texto del patrón</a:t>
            </a:r>
          </a:p>
          <a:p>
            <a:pPr lvl="1" eaLnBrk="1" latinLnBrk="0" hangingPunct="1"/>
            <a:r>
              <a:rPr kumimoji="0" lang="es-ES"/>
              <a:t>Segundo nivel</a:t>
            </a:r>
          </a:p>
          <a:p>
            <a:pPr lvl="2" eaLnBrk="1" latinLnBrk="0" hangingPunct="1"/>
            <a:r>
              <a:rPr kumimoji="0" lang="es-ES"/>
              <a:t>Tercer nivel</a:t>
            </a:r>
          </a:p>
          <a:p>
            <a:pPr lvl="3" eaLnBrk="1" latinLnBrk="0" hangingPunct="1"/>
            <a:r>
              <a:rPr kumimoji="0" lang="es-ES"/>
              <a:t>Cuarto nivel</a:t>
            </a:r>
          </a:p>
          <a:p>
            <a:pPr lvl="4" eaLnBrk="1" latinLnBrk="0" hangingPunct="1"/>
            <a:r>
              <a:rPr kumimoji="0" lang="es-ES"/>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CD217100-873C-48C8-B12C-844F66BD04CA}" type="datetimeFigureOut">
              <a:rPr lang="es-ES" smtClean="0"/>
              <a:pPr/>
              <a:t>30/11/2018</a:t>
            </a:fld>
            <a:endParaRPr lang="es-ES"/>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s-ES"/>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5E1657D-6A93-44EE-A037-318E30B5D513}"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www.toponimianortechico.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286000" y="2060848"/>
            <a:ext cx="6172200" cy="2160240"/>
          </a:xfrm>
        </p:spPr>
        <p:txBody>
          <a:bodyPr>
            <a:normAutofit/>
          </a:bodyPr>
          <a:lstStyle/>
          <a:p>
            <a:r>
              <a:rPr lang="es-ES_tradnl" dirty="0"/>
              <a:t>ORIGEN Y SIGNIFICADO DEL NOMBRE “COQUIMBO”</a:t>
            </a:r>
            <a:br>
              <a:rPr lang="es-ES_tradnl" dirty="0"/>
            </a:br>
            <a:endParaRPr lang="es-ES" dirty="0"/>
          </a:p>
        </p:txBody>
      </p:sp>
      <p:sp>
        <p:nvSpPr>
          <p:cNvPr id="5" name="4 Subtítulo"/>
          <p:cNvSpPr>
            <a:spLocks noGrp="1"/>
          </p:cNvSpPr>
          <p:nvPr>
            <p:ph type="subTitle" idx="1"/>
          </p:nvPr>
        </p:nvSpPr>
        <p:spPr/>
        <p:txBody>
          <a:bodyPr/>
          <a:lstStyle/>
          <a:p>
            <a:endParaRPr lang="es-E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a:t>COQUIMBO EN LA COLONIA</a:t>
            </a:r>
            <a:endParaRPr lang="es-ES" dirty="0"/>
          </a:p>
        </p:txBody>
      </p:sp>
      <p:sp>
        <p:nvSpPr>
          <p:cNvPr id="3" name="2 Marcador de contenido"/>
          <p:cNvSpPr>
            <a:spLocks noGrp="1"/>
          </p:cNvSpPr>
          <p:nvPr>
            <p:ph sz="quarter" idx="1"/>
          </p:nvPr>
        </p:nvSpPr>
        <p:spPr/>
        <p:txBody>
          <a:bodyPr/>
          <a:lstStyle/>
          <a:p>
            <a:r>
              <a:rPr lang="es-ES_tradnl" dirty="0"/>
              <a:t>DOBLE DENOMINACIÓN DE LA CIUDAD:</a:t>
            </a:r>
          </a:p>
          <a:p>
            <a:r>
              <a:rPr lang="es-ES_tradnl" dirty="0"/>
              <a:t>LA SERENA  O  COQUIMBO</a:t>
            </a:r>
            <a:endParaRPr lang="es-E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a:t>CARTA DE LOS OBISPOS AL REY</a:t>
            </a:r>
            <a:endParaRPr lang="es-ES" dirty="0"/>
          </a:p>
        </p:txBody>
      </p:sp>
      <p:sp>
        <p:nvSpPr>
          <p:cNvPr id="3" name="2 Marcador de contenido"/>
          <p:cNvSpPr>
            <a:spLocks noGrp="1"/>
          </p:cNvSpPr>
          <p:nvPr>
            <p:ph sz="quarter" idx="1"/>
          </p:nvPr>
        </p:nvSpPr>
        <p:spPr/>
        <p:txBody>
          <a:bodyPr/>
          <a:lstStyle/>
          <a:p>
            <a:r>
              <a:rPr lang="es-ES_tradnl" dirty="0"/>
              <a:t>1585, al Rey Felipe II</a:t>
            </a:r>
          </a:p>
          <a:p>
            <a:endParaRPr lang="es-ES_tradnl" dirty="0"/>
          </a:p>
          <a:p>
            <a:r>
              <a:rPr lang="es-ES_tradnl" dirty="0"/>
              <a:t>“EN EL PUEBLO DE COQUIMBO, QUE SE LLAMA LA SERENA…”</a:t>
            </a:r>
            <a:endParaRPr lang="es-E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a:t>IGNACIO DOMEYKO</a:t>
            </a:r>
            <a:endParaRPr lang="es-ES" dirty="0"/>
          </a:p>
        </p:txBody>
      </p:sp>
      <p:sp>
        <p:nvSpPr>
          <p:cNvPr id="3" name="2 Marcador de contenido"/>
          <p:cNvSpPr>
            <a:spLocks noGrp="1"/>
          </p:cNvSpPr>
          <p:nvPr>
            <p:ph sz="quarter" idx="1"/>
          </p:nvPr>
        </p:nvSpPr>
        <p:spPr/>
        <p:txBody>
          <a:bodyPr/>
          <a:lstStyle/>
          <a:p>
            <a:r>
              <a:rPr lang="es-CL" dirty="0"/>
              <a:t>“…LLEGUÉ A CHILE, A LA ESCUELA GIMNASIAL DE COQUIMBO, CON EL CARÁCTER DE PROFESOR DE QUÍMICA Y MINERALOGÍA, EL 2 DE JUNIO DE 1838, …” </a:t>
            </a:r>
            <a:endParaRPr lang="es-E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a:t>PROYECTO DE ORGANIZACIÓN DEL COLEGIO DE COQUIMBO (1833)</a:t>
            </a:r>
            <a:endParaRPr lang="es-ES" dirty="0"/>
          </a:p>
        </p:txBody>
      </p:sp>
      <p:sp>
        <p:nvSpPr>
          <p:cNvPr id="3" name="2 Marcador de contenido"/>
          <p:cNvSpPr>
            <a:spLocks noGrp="1"/>
          </p:cNvSpPr>
          <p:nvPr>
            <p:ph sz="quarter" idx="1"/>
          </p:nvPr>
        </p:nvSpPr>
        <p:spPr>
          <a:xfrm>
            <a:off x="251520" y="2132856"/>
            <a:ext cx="7467600" cy="5688632"/>
          </a:xfrm>
        </p:spPr>
        <p:txBody>
          <a:bodyPr/>
          <a:lstStyle/>
          <a:p>
            <a:r>
              <a:rPr lang="es-ES_tradnl" dirty="0"/>
              <a:t>“(… S.E. SE HA SERVIDO DECRETAR CON ESTA FECHA LO QUE SIGUE: APRUEBA EN TODAS SUS PARTES EL PROYECTO DE “NUEVA ORGANIZACIÓN DEL COLEGIO DE COQUIMBO…”</a:t>
            </a:r>
            <a:endParaRPr lang="es-E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a:t>ARCHIVO DEL LICEO DE HOMBRES DE LA SERENA </a:t>
            </a:r>
            <a:endParaRPr lang="es-ES" dirty="0"/>
          </a:p>
        </p:txBody>
      </p:sp>
      <p:sp>
        <p:nvSpPr>
          <p:cNvPr id="3" name="2 Marcador de contenido"/>
          <p:cNvSpPr>
            <a:spLocks noGrp="1"/>
          </p:cNvSpPr>
          <p:nvPr>
            <p:ph sz="quarter" idx="1"/>
          </p:nvPr>
        </p:nvSpPr>
        <p:spPr/>
        <p:txBody>
          <a:bodyPr/>
          <a:lstStyle/>
          <a:p>
            <a:r>
              <a:rPr lang="es-ES_tradnl" dirty="0"/>
              <a:t>“ A SOLICITUD DEL CENSOR DE LA CIUDAD DE COQUIMBO, CAPITAL DE AQUELLA PROVINCIA…”</a:t>
            </a:r>
            <a:endParaRPr lang="es-E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a:t>CHARLES DARWIN, VIAJE DE VALPARAÍSO A COPIAPÓ (1835)</a:t>
            </a:r>
            <a:endParaRPr lang="es-ES" dirty="0"/>
          </a:p>
        </p:txBody>
      </p:sp>
      <p:sp>
        <p:nvSpPr>
          <p:cNvPr id="3" name="2 Marcador de contenido"/>
          <p:cNvSpPr>
            <a:spLocks noGrp="1"/>
          </p:cNvSpPr>
          <p:nvPr>
            <p:ph sz="quarter" idx="1"/>
          </p:nvPr>
        </p:nvSpPr>
        <p:spPr/>
        <p:txBody>
          <a:bodyPr/>
          <a:lstStyle/>
          <a:p>
            <a:r>
              <a:rPr lang="es-CL" dirty="0"/>
              <a:t>“16 DE MAYO. LLEGAMOS A COQUIMBO, QUE ESTÁ A 11 MILLAS (18 KMS) DEL ANCLAJE DE LA BEAGLE (…) LA CIUDAD NO TIENE NADA DE NOTABLE, EXCEPTO QUIZÁ SU EXTREMADA TRANQUILIDAD; TIENE, SEGÚN DICEN, DE 6.000 A 8.000 HABITANTES.” </a:t>
            </a:r>
            <a:endParaRPr lang="es-ES" dirty="0"/>
          </a:p>
          <a:p>
            <a:pPr>
              <a:buNone/>
            </a:pPr>
            <a:endParaRPr lang="es-ES" dirty="0"/>
          </a:p>
          <a:p>
            <a:endParaRPr lang="es-E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a:t>JOSÉ FERNÁNDEZ DE CAMPINO</a:t>
            </a:r>
            <a:br>
              <a:rPr lang="es-ES_tradnl" dirty="0"/>
            </a:br>
            <a:r>
              <a:rPr lang="es-ES_tradnl" dirty="0"/>
              <a:t>PLANO DE LA CIUDAD, 1744</a:t>
            </a:r>
            <a:endParaRPr lang="es-ES" dirty="0"/>
          </a:p>
        </p:txBody>
      </p:sp>
      <p:pic>
        <p:nvPicPr>
          <p:cNvPr id="4" name="0 Imagen" descr="plano de COQUIMBO del siglo XVIII.jpg"/>
          <p:cNvPicPr>
            <a:picLocks noGrp="1"/>
          </p:cNvPicPr>
          <p:nvPr>
            <p:ph sz="quarter" idx="1"/>
          </p:nvPr>
        </p:nvPicPr>
        <p:blipFill>
          <a:blip r:embed="rId2" cstate="print"/>
          <a:stretch>
            <a:fillRect/>
          </a:stretch>
        </p:blipFill>
        <p:spPr>
          <a:xfrm>
            <a:off x="981456" y="1783016"/>
            <a:ext cx="6419088" cy="4507992"/>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a:t>ASTA-BURUAGA</a:t>
            </a:r>
            <a:endParaRPr lang="es-ES" dirty="0"/>
          </a:p>
        </p:txBody>
      </p:sp>
      <p:sp>
        <p:nvSpPr>
          <p:cNvPr id="3" name="2 Marcador de contenido"/>
          <p:cNvSpPr>
            <a:spLocks noGrp="1"/>
          </p:cNvSpPr>
          <p:nvPr>
            <p:ph sz="quarter" idx="1"/>
          </p:nvPr>
        </p:nvSpPr>
        <p:spPr/>
        <p:txBody>
          <a:bodyPr/>
          <a:lstStyle/>
          <a:p>
            <a:r>
              <a:rPr lang="es-ES_tradnl" dirty="0"/>
              <a:t>NO SERÁ INÚTIL RECORDAR AQUÍ QUE EL PLANO DE LA PLANTACIÓN DEL PUERTO DE COQUIMBO NO SE APROBÓ SINO EN 13 DE AGOSTO DE 1850, DÁNDOSELE EL TÍTULO DE CIUDAD EL 4 DE SEPTIEMBRE DE 1879.</a:t>
            </a:r>
            <a:endParaRPr lang="es-E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a:t>MÚLTIPLES USOS DEL NOMBRE COQUIMBO</a:t>
            </a:r>
            <a:endParaRPr lang="es-ES" dirty="0"/>
          </a:p>
        </p:txBody>
      </p:sp>
      <p:sp>
        <p:nvSpPr>
          <p:cNvPr id="3" name="2 Marcador de contenido"/>
          <p:cNvSpPr>
            <a:spLocks noGrp="1"/>
          </p:cNvSpPr>
          <p:nvPr>
            <p:ph sz="quarter" idx="1"/>
          </p:nvPr>
        </p:nvSpPr>
        <p:spPr/>
        <p:txBody>
          <a:bodyPr>
            <a:normAutofit fontScale="92500" lnSpcReduction="20000"/>
          </a:bodyPr>
          <a:lstStyle/>
          <a:p>
            <a:r>
              <a:rPr lang="es-ES_tradnl" dirty="0"/>
              <a:t>RÍO</a:t>
            </a:r>
          </a:p>
          <a:p>
            <a:r>
              <a:rPr lang="es-ES_tradnl" dirty="0"/>
              <a:t>VALLE</a:t>
            </a:r>
          </a:p>
          <a:p>
            <a:r>
              <a:rPr lang="es-ES_tradnl" dirty="0"/>
              <a:t>CORREGIMIENTO</a:t>
            </a:r>
          </a:p>
          <a:p>
            <a:r>
              <a:rPr lang="es-ES_tradnl" dirty="0"/>
              <a:t>CABILDO</a:t>
            </a:r>
          </a:p>
          <a:p>
            <a:r>
              <a:rPr lang="es-ES_tradnl" dirty="0"/>
              <a:t>BAHÍA</a:t>
            </a:r>
          </a:p>
          <a:p>
            <a:r>
              <a:rPr lang="es-ES_tradnl" dirty="0"/>
              <a:t>INTENDENCIA</a:t>
            </a:r>
          </a:p>
          <a:p>
            <a:r>
              <a:rPr lang="es-ES_tradnl" dirty="0"/>
              <a:t>PROVINCIA </a:t>
            </a:r>
          </a:p>
          <a:p>
            <a:r>
              <a:rPr lang="es-ES_tradnl" dirty="0"/>
              <a:t>DEPARTAMENTO</a:t>
            </a:r>
            <a:endParaRPr lang="es-ES" dirty="0"/>
          </a:p>
          <a:p>
            <a:r>
              <a:rPr lang="es-ES_tradnl" dirty="0"/>
              <a:t>GOBERNACIÓN</a:t>
            </a:r>
          </a:p>
          <a:p>
            <a:r>
              <a:rPr lang="es-ES_tradnl" dirty="0"/>
              <a:t>ASAMBLEA PROVINCIAL</a:t>
            </a:r>
          </a:p>
          <a:p>
            <a:r>
              <a:rPr lang="es-ES_tradnl" dirty="0"/>
              <a:t>CIUDAD-PUERTO</a:t>
            </a:r>
          </a:p>
          <a:p>
            <a:r>
              <a:rPr lang="es-ES_tradnl" dirty="0"/>
              <a:t>MUNICIPIO</a:t>
            </a:r>
          </a:p>
          <a:p>
            <a:r>
              <a:rPr lang="es-ES_tradnl" dirty="0"/>
              <a:t>COMUNA</a:t>
            </a:r>
          </a:p>
          <a:p>
            <a:endParaRPr lang="es-E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332656"/>
            <a:ext cx="7467600" cy="720080"/>
          </a:xfrm>
        </p:spPr>
        <p:txBody>
          <a:bodyPr>
            <a:normAutofit fontScale="90000"/>
          </a:bodyPr>
          <a:lstStyle/>
          <a:p>
            <a:r>
              <a:rPr lang="es-ES_tradnl" dirty="0"/>
              <a:t>INSTITUTO GEOGRÁFICO MILITAR, Listado de nombres geográficos.</a:t>
            </a:r>
            <a:endParaRPr lang="es-ES" dirty="0"/>
          </a:p>
        </p:txBody>
      </p:sp>
      <p:sp>
        <p:nvSpPr>
          <p:cNvPr id="3" name="2 Marcador de contenido"/>
          <p:cNvSpPr>
            <a:spLocks noGrp="1"/>
          </p:cNvSpPr>
          <p:nvPr>
            <p:ph sz="quarter" idx="1"/>
          </p:nvPr>
        </p:nvSpPr>
        <p:spPr/>
        <p:txBody>
          <a:bodyPr>
            <a:normAutofit fontScale="92500" lnSpcReduction="10000"/>
          </a:bodyPr>
          <a:lstStyle/>
          <a:p>
            <a:r>
              <a:rPr lang="es-ES_tradnl" dirty="0"/>
              <a:t>REGISTRA 20 TOPÓNIMOS  (ENTRE LA III Y VIII REGIÓN)</a:t>
            </a:r>
          </a:p>
          <a:p>
            <a:r>
              <a:rPr lang="es-ES_tradnl" dirty="0"/>
              <a:t>MINAS</a:t>
            </a:r>
          </a:p>
          <a:p>
            <a:r>
              <a:rPr lang="es-ES_tradnl" dirty="0"/>
              <a:t>QUEBRADAS</a:t>
            </a:r>
          </a:p>
          <a:p>
            <a:r>
              <a:rPr lang="es-ES_tradnl" dirty="0"/>
              <a:t>CASERÍOS</a:t>
            </a:r>
          </a:p>
          <a:p>
            <a:r>
              <a:rPr lang="es-ES_tradnl" dirty="0"/>
              <a:t>LUGARES </a:t>
            </a:r>
          </a:p>
          <a:p>
            <a:r>
              <a:rPr lang="es-ES_tradnl" dirty="0"/>
              <a:t>CALETA</a:t>
            </a:r>
          </a:p>
          <a:p>
            <a:r>
              <a:rPr lang="es-ES_tradnl" dirty="0"/>
              <a:t>CIUDAD</a:t>
            </a:r>
          </a:p>
          <a:p>
            <a:r>
              <a:rPr lang="es-ES_tradnl" dirty="0"/>
              <a:t>ESTACIÓN DE FFCC</a:t>
            </a:r>
          </a:p>
          <a:p>
            <a:r>
              <a:rPr lang="es-ES_tradnl" dirty="0"/>
              <a:t>BAHÍA,</a:t>
            </a:r>
          </a:p>
          <a:p>
            <a:r>
              <a:rPr lang="es-ES_tradnl" dirty="0"/>
              <a:t> FARALLÓN,</a:t>
            </a:r>
          </a:p>
          <a:p>
            <a:r>
              <a:rPr lang="es-ES_tradnl" dirty="0"/>
              <a:t> PUNTO TRIGONOMÉTRICO</a:t>
            </a:r>
          </a:p>
          <a:p>
            <a:r>
              <a:rPr lang="es-ES_tradnl" dirty="0"/>
              <a:t>PENÍNSULA</a:t>
            </a:r>
          </a:p>
          <a:p>
            <a:endParaRPr lang="es-ES_tradnl" dirty="0"/>
          </a:p>
          <a:p>
            <a:endParaRPr lang="es-ES_tradnl" dirty="0"/>
          </a:p>
          <a:p>
            <a:endParaRPr lang="es-ES_tradnl" dirty="0"/>
          </a:p>
          <a:p>
            <a:endParaRPr lang="es-E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p:txBody>
          <a:bodyPr/>
          <a:lstStyle/>
          <a:p>
            <a:r>
              <a:rPr lang="es-ES_tradnl" dirty="0"/>
              <a:t>                           I PARTE</a:t>
            </a:r>
          </a:p>
          <a:p>
            <a:endParaRPr lang="es-ES_tradnl" dirty="0"/>
          </a:p>
          <a:p>
            <a:r>
              <a:rPr lang="es-ES_tradnl" dirty="0"/>
              <a:t>ORIGEN HISTÓRICO DEL NOMBRE “COQUIMBO”</a:t>
            </a:r>
            <a:endParaRPr lang="es-E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p:txBody>
          <a:bodyPr/>
          <a:lstStyle/>
          <a:p>
            <a:pPr>
              <a:buNone/>
            </a:pPr>
            <a:r>
              <a:rPr lang="es-ES_tradnl" dirty="0"/>
              <a:t>                          II PARTE</a:t>
            </a:r>
          </a:p>
          <a:p>
            <a:endParaRPr lang="es-ES_tradnl" dirty="0"/>
          </a:p>
          <a:p>
            <a:r>
              <a:rPr lang="es-ES_tradnl" dirty="0"/>
              <a:t>ETIMOLOGÍA Y SIGNIFICADO LINGÜÍSTICO DEL NOMBRE “COQUIMBO”</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lvl="0"/>
            <a:r>
              <a:rPr lang="es-CL" b="1" dirty="0"/>
              <a:t>FRANCISCO SOLANO ASTA-BURUAGA</a:t>
            </a:r>
            <a:r>
              <a:rPr lang="es-CL" dirty="0"/>
              <a:t> </a:t>
            </a:r>
            <a:r>
              <a:rPr lang="es-CL" b="1" dirty="0"/>
              <a:t>Y CIENFUEGOS</a:t>
            </a:r>
            <a:r>
              <a:rPr lang="es-CL" dirty="0"/>
              <a:t>.</a:t>
            </a:r>
            <a:br>
              <a:rPr lang="es-ES" dirty="0"/>
            </a:br>
            <a:r>
              <a:rPr lang="es-ES" dirty="0" err="1"/>
              <a:t>Dicc.Geog</a:t>
            </a:r>
            <a:r>
              <a:rPr lang="es-ES" dirty="0"/>
              <a:t>. De la </a:t>
            </a:r>
            <a:r>
              <a:rPr lang="es-ES" dirty="0" err="1"/>
              <a:t>rpca</a:t>
            </a:r>
            <a:r>
              <a:rPr lang="es-ES" dirty="0"/>
              <a:t>. De chile, 1899</a:t>
            </a:r>
          </a:p>
        </p:txBody>
      </p:sp>
      <p:sp>
        <p:nvSpPr>
          <p:cNvPr id="3" name="2 Marcador de contenido"/>
          <p:cNvSpPr>
            <a:spLocks noGrp="1"/>
          </p:cNvSpPr>
          <p:nvPr>
            <p:ph sz="quarter" idx="1"/>
          </p:nvPr>
        </p:nvSpPr>
        <p:spPr/>
        <p:txBody>
          <a:bodyPr/>
          <a:lstStyle/>
          <a:p>
            <a:endParaRPr lang="es-ES" dirty="0"/>
          </a:p>
          <a:p>
            <a:r>
              <a:rPr lang="es-CL" dirty="0"/>
              <a:t>(…) Y SE LE CONOCÍA CON EL NOMBRE DE </a:t>
            </a:r>
            <a:r>
              <a:rPr lang="es-CL" i="1" dirty="0">
                <a:solidFill>
                  <a:srgbClr val="FF0000"/>
                </a:solidFill>
              </a:rPr>
              <a:t>CUQUIMPU</a:t>
            </a:r>
            <a:r>
              <a:rPr lang="es-CL" dirty="0"/>
              <a:t>, TALVEZ ALTERADO DE </a:t>
            </a:r>
            <a:r>
              <a:rPr lang="es-CL" i="1" dirty="0">
                <a:solidFill>
                  <a:srgbClr val="FF0000"/>
                </a:solidFill>
              </a:rPr>
              <a:t>CULLQUITAMPU</a:t>
            </a:r>
            <a:r>
              <a:rPr lang="es-CL" dirty="0"/>
              <a:t>, QUE EN QUICHUA SIGNIFICA </a:t>
            </a:r>
            <a:r>
              <a:rPr lang="es-CL" i="1" dirty="0">
                <a:solidFill>
                  <a:srgbClr val="FF0000"/>
                </a:solidFill>
              </a:rPr>
              <a:t>TAMBO</a:t>
            </a:r>
            <a:r>
              <a:rPr lang="es-CL" dirty="0">
                <a:solidFill>
                  <a:srgbClr val="FF0000"/>
                </a:solidFill>
              </a:rPr>
              <a:t> Ó </a:t>
            </a:r>
            <a:r>
              <a:rPr lang="es-CL" i="1" dirty="0">
                <a:solidFill>
                  <a:srgbClr val="FF0000"/>
                </a:solidFill>
              </a:rPr>
              <a:t>ESTACIÓN DE PLATA</a:t>
            </a:r>
            <a:r>
              <a:rPr lang="es-CL" dirty="0"/>
              <a:t>, Y CORROMPIDO POR LOS ESPAÑOLES DESPUÉS EN </a:t>
            </a:r>
            <a:r>
              <a:rPr lang="es-CL" dirty="0">
                <a:solidFill>
                  <a:srgbClr val="FF0000"/>
                </a:solidFill>
              </a:rPr>
              <a:t>COQUIMBO</a:t>
            </a:r>
            <a:r>
              <a:rPr lang="es-CL" dirty="0"/>
              <a:t>”. </a:t>
            </a:r>
            <a:endParaRPr lang="es-E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1138138"/>
          </a:xfrm>
        </p:spPr>
        <p:txBody>
          <a:bodyPr/>
          <a:lstStyle/>
          <a:p>
            <a:r>
              <a:rPr lang="es-CL" b="1" dirty="0"/>
              <a:t> 2. ENRIQUE GALLARDO</a:t>
            </a:r>
            <a:r>
              <a:rPr lang="es-CL" dirty="0"/>
              <a:t> </a:t>
            </a:r>
            <a:r>
              <a:rPr lang="es-CL" b="1" dirty="0"/>
              <a:t>VARGAS, Toponimia del Valle de Elqui, 1975</a:t>
            </a:r>
            <a:r>
              <a:rPr lang="es-CL" dirty="0"/>
              <a:t> </a:t>
            </a:r>
            <a:endParaRPr lang="es-ES" dirty="0"/>
          </a:p>
        </p:txBody>
      </p:sp>
      <p:sp>
        <p:nvSpPr>
          <p:cNvPr id="3" name="2 Marcador de contenido"/>
          <p:cNvSpPr>
            <a:spLocks noGrp="1"/>
          </p:cNvSpPr>
          <p:nvPr>
            <p:ph sz="quarter" idx="1"/>
          </p:nvPr>
        </p:nvSpPr>
        <p:spPr/>
        <p:txBody>
          <a:bodyPr>
            <a:normAutofit/>
          </a:bodyPr>
          <a:lstStyle/>
          <a:p>
            <a:r>
              <a:rPr lang="es-CL" dirty="0"/>
              <a:t>cita a LIRA para proponer la siguiente etimología:  </a:t>
            </a:r>
            <a:endParaRPr lang="es-ES" dirty="0"/>
          </a:p>
          <a:p>
            <a:endParaRPr lang="es-ES" dirty="0"/>
          </a:p>
          <a:p>
            <a:r>
              <a:rPr lang="es-CL" b="1" dirty="0"/>
              <a:t>“</a:t>
            </a:r>
            <a:r>
              <a:rPr lang="es-CL" dirty="0"/>
              <a:t>de </a:t>
            </a:r>
            <a:r>
              <a:rPr lang="es-CL" dirty="0">
                <a:solidFill>
                  <a:srgbClr val="FF0000"/>
                </a:solidFill>
              </a:rPr>
              <a:t>KHULLKI</a:t>
            </a:r>
            <a:r>
              <a:rPr lang="es-CL" dirty="0"/>
              <a:t>, acción de cavar o  de mover ligeramente la tierra mediante una varilla o cosa semejante. / </a:t>
            </a:r>
            <a:r>
              <a:rPr lang="es-CL" dirty="0">
                <a:solidFill>
                  <a:srgbClr val="FF0000"/>
                </a:solidFill>
              </a:rPr>
              <a:t>+ TANPU</a:t>
            </a:r>
            <a:r>
              <a:rPr lang="es-CL" dirty="0"/>
              <a:t>. Campamento, lugar donde acampaba el ejército del imperio. Plazas o regiones militares. Venta, mesón, posada, etc.. . “El significado sería,  entonces, “</a:t>
            </a:r>
            <a:r>
              <a:rPr lang="es-CL" dirty="0">
                <a:solidFill>
                  <a:srgbClr val="FF0000"/>
                </a:solidFill>
              </a:rPr>
              <a:t>Campamento o lugar donde se cava la tierra”</a:t>
            </a:r>
            <a:endParaRPr lang="es-ES" dirty="0">
              <a:solidFill>
                <a:srgbClr val="FF000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a:t>3.</a:t>
            </a:r>
            <a:r>
              <a:rPr lang="es-CL" b="1" dirty="0"/>
              <a:t>ALEJANDRO SOFFIA VIAL, ¿por qué se llama como se llama…?, 1999</a:t>
            </a:r>
            <a:br>
              <a:rPr lang="es-ES" dirty="0"/>
            </a:br>
            <a:endParaRPr lang="es-ES" dirty="0"/>
          </a:p>
        </p:txBody>
      </p:sp>
      <p:sp>
        <p:nvSpPr>
          <p:cNvPr id="3" name="2 Marcador de contenido"/>
          <p:cNvSpPr>
            <a:spLocks noGrp="1"/>
          </p:cNvSpPr>
          <p:nvPr>
            <p:ph sz="quarter" idx="1"/>
          </p:nvPr>
        </p:nvSpPr>
        <p:spPr/>
        <p:txBody>
          <a:bodyPr/>
          <a:lstStyle/>
          <a:p>
            <a:r>
              <a:rPr lang="es-CL" dirty="0"/>
              <a:t>(…) proveniente del Que. </a:t>
            </a:r>
            <a:r>
              <a:rPr lang="es-CL" i="1" dirty="0" err="1">
                <a:solidFill>
                  <a:srgbClr val="FF0000"/>
                </a:solidFill>
              </a:rPr>
              <a:t>coquimbo</a:t>
            </a:r>
            <a:r>
              <a:rPr lang="es-CL" dirty="0">
                <a:solidFill>
                  <a:srgbClr val="FF0000"/>
                </a:solidFill>
              </a:rPr>
              <a:t> </a:t>
            </a:r>
            <a:r>
              <a:rPr lang="es-CL" dirty="0"/>
              <a:t>al que se le atribuyen los siguientes significados : 1) </a:t>
            </a:r>
            <a:r>
              <a:rPr lang="es-CL" b="1" dirty="0"/>
              <a:t>Posada de plata</a:t>
            </a:r>
            <a:r>
              <a:rPr lang="es-CL" dirty="0"/>
              <a:t>, del Que</a:t>
            </a:r>
            <a:r>
              <a:rPr lang="es-CL" i="1" dirty="0"/>
              <a:t>. </a:t>
            </a:r>
            <a:r>
              <a:rPr lang="es-CL" i="1" dirty="0" err="1">
                <a:solidFill>
                  <a:srgbClr val="FF0000"/>
                </a:solidFill>
              </a:rPr>
              <a:t>cullqui</a:t>
            </a:r>
            <a:r>
              <a:rPr lang="es-CL" dirty="0"/>
              <a:t>, plata y </a:t>
            </a:r>
            <a:r>
              <a:rPr lang="es-CL" i="1" dirty="0" err="1">
                <a:solidFill>
                  <a:srgbClr val="FF0000"/>
                </a:solidFill>
              </a:rPr>
              <a:t>tampu</a:t>
            </a:r>
            <a:r>
              <a:rPr lang="es-CL" dirty="0"/>
              <a:t>, posada donde los viajeros encontraban techo y alimento; 2) </a:t>
            </a:r>
            <a:r>
              <a:rPr lang="es-CL" b="1" dirty="0"/>
              <a:t>Posada donde se ara</a:t>
            </a:r>
            <a:r>
              <a:rPr lang="es-CL" dirty="0"/>
              <a:t>, del Que. </a:t>
            </a:r>
            <a:r>
              <a:rPr lang="es-CL" dirty="0" err="1">
                <a:solidFill>
                  <a:srgbClr val="FF0000"/>
                </a:solidFill>
              </a:rPr>
              <a:t>k</a:t>
            </a:r>
            <a:r>
              <a:rPr lang="es-CL" i="1" dirty="0" err="1">
                <a:solidFill>
                  <a:srgbClr val="FF0000"/>
                </a:solidFill>
              </a:rPr>
              <a:t>hullki</a:t>
            </a:r>
            <a:r>
              <a:rPr lang="es-CL" dirty="0"/>
              <a:t>, cavar la tierra, mover la tierra, arar, y </a:t>
            </a:r>
            <a:r>
              <a:rPr lang="es-CL" i="1" dirty="0" err="1">
                <a:solidFill>
                  <a:srgbClr val="FF0000"/>
                </a:solidFill>
              </a:rPr>
              <a:t>tanpu</a:t>
            </a:r>
            <a:r>
              <a:rPr lang="es-CL" dirty="0"/>
              <a:t>, posada donde los viajeros encontraban techo y alimento. </a:t>
            </a:r>
            <a:endParaRPr lang="es-E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b="1" dirty="0"/>
              <a:t>4. OSVALDO CÁCERES GONZÁLEZ</a:t>
            </a:r>
            <a:r>
              <a:rPr lang="es-CL" dirty="0"/>
              <a:t>.- </a:t>
            </a:r>
            <a:endParaRPr lang="es-ES" dirty="0"/>
          </a:p>
        </p:txBody>
      </p:sp>
      <p:sp>
        <p:nvSpPr>
          <p:cNvPr id="3" name="2 Marcador de contenido"/>
          <p:cNvSpPr>
            <a:spLocks noGrp="1"/>
          </p:cNvSpPr>
          <p:nvPr>
            <p:ph sz="quarter" idx="1"/>
          </p:nvPr>
        </p:nvSpPr>
        <p:spPr/>
        <p:txBody>
          <a:bodyPr>
            <a:normAutofit fontScale="92500" lnSpcReduction="20000"/>
          </a:bodyPr>
          <a:lstStyle/>
          <a:p>
            <a:pPr>
              <a:buNone/>
            </a:pPr>
            <a:endParaRPr lang="es-ES" dirty="0"/>
          </a:p>
          <a:p>
            <a:r>
              <a:rPr lang="es-CL" dirty="0"/>
              <a:t>“Sobre el sitio de La Serena, llamada indistintamente Coquimbo por los cronistas, o figurando esta ciudad, al igual que las otras, SE TRAZÓ SOBRE EL ANTIGUO POBLADO DE ORIGEN INCAICO: “</a:t>
            </a:r>
            <a:r>
              <a:rPr lang="es-CL" i="1" dirty="0">
                <a:solidFill>
                  <a:srgbClr val="FF0000"/>
                </a:solidFill>
              </a:rPr>
              <a:t>TAMBO DEL AGUA</a:t>
            </a:r>
            <a:r>
              <a:rPr lang="es-CL" dirty="0"/>
              <a:t>” O “</a:t>
            </a:r>
            <a:r>
              <a:rPr lang="es-CL" i="1" dirty="0">
                <a:solidFill>
                  <a:srgbClr val="FF0000"/>
                </a:solidFill>
              </a:rPr>
              <a:t>COQUIMBO</a:t>
            </a:r>
            <a:r>
              <a:rPr lang="es-CL" dirty="0"/>
              <a:t>”, por los restos que aún quedan al revisarse los límites de la ciudad en 1556”.   </a:t>
            </a:r>
            <a:endParaRPr lang="es-ES" dirty="0"/>
          </a:p>
          <a:p>
            <a:r>
              <a:rPr lang="es-CL" dirty="0"/>
              <a:t> </a:t>
            </a:r>
            <a:endParaRPr lang="es-ES" dirty="0"/>
          </a:p>
          <a:p>
            <a:r>
              <a:rPr lang="es-CL" dirty="0"/>
              <a:t>(Osvaldo Cáceres González, “Las ciudades fundadas por Pedro de Valdivia” (1989) en </a:t>
            </a:r>
            <a:r>
              <a:rPr lang="es-CL" b="1" dirty="0"/>
              <a:t>Cartas de don Pedro de Valdivia</a:t>
            </a:r>
            <a:r>
              <a:rPr lang="es-CL" dirty="0"/>
              <a:t>. Quinto Centenario, Extremadura Enclave 92, Editorial Andrés  Bello. Editorial Lumen, 1991. Pág. 228).</a:t>
            </a:r>
            <a:endParaRPr lang="es-ES" dirty="0"/>
          </a:p>
          <a:p>
            <a:r>
              <a:rPr lang="es-CL" dirty="0"/>
              <a:t> </a:t>
            </a:r>
            <a:endParaRPr lang="es-ES" dirty="0"/>
          </a:p>
          <a:p>
            <a:endParaRPr lang="es-E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b="1" dirty="0"/>
              <a:t>5. CARMEN ZUCARELLI Y OTROS</a:t>
            </a:r>
            <a:r>
              <a:rPr lang="es-CL" dirty="0"/>
              <a:t>.- Dicc. Mapuche-Español </a:t>
            </a:r>
            <a:endParaRPr lang="es-ES" dirty="0"/>
          </a:p>
        </p:txBody>
      </p:sp>
      <p:sp>
        <p:nvSpPr>
          <p:cNvPr id="3" name="2 Marcador de contenido"/>
          <p:cNvSpPr>
            <a:spLocks noGrp="1"/>
          </p:cNvSpPr>
          <p:nvPr>
            <p:ph sz="quarter" idx="1"/>
          </p:nvPr>
        </p:nvSpPr>
        <p:spPr/>
        <p:txBody>
          <a:bodyPr/>
          <a:lstStyle/>
          <a:p>
            <a:endParaRPr lang="es-CL" b="1" dirty="0"/>
          </a:p>
          <a:p>
            <a:endParaRPr lang="es-CL" b="1" dirty="0"/>
          </a:p>
          <a:p>
            <a:endParaRPr lang="es-CL" b="1" dirty="0"/>
          </a:p>
          <a:p>
            <a:r>
              <a:rPr lang="es-CL" b="1" dirty="0"/>
              <a:t> </a:t>
            </a:r>
            <a:r>
              <a:rPr lang="es-CL" dirty="0"/>
              <a:t>“</a:t>
            </a:r>
            <a:r>
              <a:rPr lang="es-CL" dirty="0">
                <a:solidFill>
                  <a:srgbClr val="FF0000"/>
                </a:solidFill>
              </a:rPr>
              <a:t>COQUIMBO: POSADA DE LA PLAYA</a:t>
            </a:r>
            <a:r>
              <a:rPr lang="es-CL" dirty="0"/>
              <a:t>”.</a:t>
            </a:r>
            <a:endParaRPr lang="es-E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lvl="0"/>
            <a:r>
              <a:rPr lang="es-CL" b="1" dirty="0"/>
              <a:t>6. PEDRO LEÓN GALLO</a:t>
            </a:r>
            <a:r>
              <a:rPr lang="es-CL" dirty="0"/>
              <a:t>. Guía Comercial de Coquimbo”, 1919.</a:t>
            </a:r>
            <a:br>
              <a:rPr lang="es-ES" dirty="0"/>
            </a:br>
            <a:endParaRPr lang="es-ES" dirty="0"/>
          </a:p>
        </p:txBody>
      </p:sp>
      <p:sp>
        <p:nvSpPr>
          <p:cNvPr id="3" name="2 Marcador de contenido"/>
          <p:cNvSpPr>
            <a:spLocks noGrp="1"/>
          </p:cNvSpPr>
          <p:nvPr>
            <p:ph sz="quarter" idx="1"/>
          </p:nvPr>
        </p:nvSpPr>
        <p:spPr/>
        <p:txBody>
          <a:bodyPr>
            <a:normAutofit/>
          </a:bodyPr>
          <a:lstStyle/>
          <a:p>
            <a:pPr>
              <a:buNone/>
            </a:pPr>
            <a:r>
              <a:rPr lang="es-CL" dirty="0"/>
              <a:t> </a:t>
            </a:r>
            <a:endParaRPr lang="es-ES" dirty="0"/>
          </a:p>
          <a:p>
            <a:r>
              <a:rPr lang="es-CL" dirty="0"/>
              <a:t> “El origen del nombre Coquimbo es indígena, de aquellos indómitos </a:t>
            </a:r>
            <a:r>
              <a:rPr lang="es-CL" dirty="0" err="1"/>
              <a:t>Moluches</a:t>
            </a:r>
            <a:r>
              <a:rPr lang="es-CL" dirty="0"/>
              <a:t> (</a:t>
            </a:r>
            <a:r>
              <a:rPr lang="es-CL" dirty="0" err="1"/>
              <a:t>jente</a:t>
            </a:r>
            <a:r>
              <a:rPr lang="es-CL" dirty="0"/>
              <a:t> de guerra) que ignorándose su procedencia, poblaban el territorio de Chile, desde Copiapó a Chiloé. </a:t>
            </a:r>
            <a:endParaRPr lang="es-ES" dirty="0"/>
          </a:p>
          <a:p>
            <a:r>
              <a:rPr lang="es-CL" dirty="0">
                <a:solidFill>
                  <a:srgbClr val="FF0000"/>
                </a:solidFill>
              </a:rPr>
              <a:t>COQUIMBO </a:t>
            </a:r>
            <a:r>
              <a:rPr lang="es-CL" dirty="0"/>
              <a:t>SIGNIFICA </a:t>
            </a:r>
            <a:r>
              <a:rPr lang="es-CL" dirty="0">
                <a:solidFill>
                  <a:srgbClr val="FF0000"/>
                </a:solidFill>
              </a:rPr>
              <a:t>“LUGAR DE AGUAS TRANQUILAS</a:t>
            </a:r>
            <a:r>
              <a:rPr lang="es-CL" dirty="0"/>
              <a:t>”, Y, EN REALIDAD, QUE ESTE SIGNIFICADO CORRESPONDE FIEL Y EXACTAMENTE A LAS CARACTERÍSTICAS DE NUESTRA BAHÍA, CUYO  MAR NO SE ALTERA JAMÁS”  </a:t>
            </a:r>
            <a:endParaRPr lang="es-ES" dirty="0"/>
          </a:p>
          <a:p>
            <a:endParaRPr lang="es-E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b="1" dirty="0"/>
              <a:t>7. EMILIANO GALLARDO ANSIETA,</a:t>
            </a:r>
            <a:r>
              <a:rPr lang="es-CL" dirty="0"/>
              <a:t> </a:t>
            </a:r>
            <a:r>
              <a:rPr lang="es-CL" b="1" dirty="0"/>
              <a:t>Crónicas y siluetas, 1948.</a:t>
            </a:r>
            <a:endParaRPr lang="es-ES" dirty="0"/>
          </a:p>
        </p:txBody>
      </p:sp>
      <p:sp>
        <p:nvSpPr>
          <p:cNvPr id="3" name="2 Marcador de contenido"/>
          <p:cNvSpPr>
            <a:spLocks noGrp="1"/>
          </p:cNvSpPr>
          <p:nvPr>
            <p:ph sz="quarter" idx="1"/>
          </p:nvPr>
        </p:nvSpPr>
        <p:spPr/>
        <p:txBody>
          <a:bodyPr/>
          <a:lstStyle/>
          <a:p>
            <a:pPr lvl="0"/>
            <a:r>
              <a:rPr lang="es-CL" dirty="0"/>
              <a:t>ADMITE EL SIGNIFICADO DE “</a:t>
            </a:r>
            <a:r>
              <a:rPr lang="es-CL" dirty="0">
                <a:solidFill>
                  <a:srgbClr val="FF0000"/>
                </a:solidFill>
              </a:rPr>
              <a:t>AGUAS TRANQUILAS”, </a:t>
            </a:r>
            <a:r>
              <a:rPr lang="es-CL" dirty="0"/>
              <a:t>PROBABLEMENTE SIGUIENDO A PEDRO LEÓN GALLO, AUNQUE TAMBIÉN  REGISTRA LA VERSIÓN DE ASTA-BURUAGA: DEL QUECHUA </a:t>
            </a:r>
            <a:r>
              <a:rPr lang="es-CL" i="1" dirty="0"/>
              <a:t>CULLQUI</a:t>
            </a:r>
            <a:r>
              <a:rPr lang="es-CL" dirty="0"/>
              <a:t>, ‘PLATA’ Y </a:t>
            </a:r>
            <a:r>
              <a:rPr lang="es-CL" i="1" dirty="0"/>
              <a:t>TANPU</a:t>
            </a:r>
            <a:r>
              <a:rPr lang="es-CL" dirty="0"/>
              <a:t>, ‘</a:t>
            </a:r>
            <a:r>
              <a:rPr lang="es-CL" dirty="0">
                <a:solidFill>
                  <a:srgbClr val="FF0000"/>
                </a:solidFill>
              </a:rPr>
              <a:t>TAMBO O ESTACIÓN “. </a:t>
            </a:r>
            <a:endParaRPr lang="es-ES" dirty="0">
              <a:solidFill>
                <a:srgbClr val="FF0000"/>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1714202"/>
          </a:xfrm>
        </p:spPr>
        <p:txBody>
          <a:bodyPr>
            <a:normAutofit fontScale="90000"/>
          </a:bodyPr>
          <a:lstStyle/>
          <a:p>
            <a:pPr lvl="0"/>
            <a:r>
              <a:rPr lang="es-CL" b="1" dirty="0"/>
              <a:t>8. FRANCISCO MACHUCA Y MARÍN. Escenas Histórico-Militares Coquimbanas, 1948.</a:t>
            </a:r>
            <a:br>
              <a:rPr lang="es-ES" dirty="0"/>
            </a:br>
            <a:endParaRPr lang="es-ES" dirty="0"/>
          </a:p>
        </p:txBody>
      </p:sp>
      <p:sp>
        <p:nvSpPr>
          <p:cNvPr id="3" name="2 Marcador de contenido"/>
          <p:cNvSpPr>
            <a:spLocks noGrp="1"/>
          </p:cNvSpPr>
          <p:nvPr>
            <p:ph sz="quarter" idx="1"/>
          </p:nvPr>
        </p:nvSpPr>
        <p:spPr/>
        <p:txBody>
          <a:bodyPr/>
          <a:lstStyle/>
          <a:p>
            <a:pPr>
              <a:buNone/>
            </a:pPr>
            <a:r>
              <a:rPr lang="es-CL" dirty="0"/>
              <a:t>  </a:t>
            </a:r>
          </a:p>
          <a:p>
            <a:endParaRPr lang="es-CL" dirty="0"/>
          </a:p>
          <a:p>
            <a:r>
              <a:rPr lang="es-CL" dirty="0"/>
              <a:t>                    “(…) HASTA EL VALLE DE CUQUIMPU, EL CUAL QUEDÓ TAMBIÉN DOMINADO. </a:t>
            </a:r>
            <a:r>
              <a:rPr lang="es-CL" b="1" dirty="0"/>
              <a:t>CO</a:t>
            </a:r>
            <a:r>
              <a:rPr lang="es-CL" dirty="0"/>
              <a:t>, AGUA; </a:t>
            </a:r>
            <a:r>
              <a:rPr lang="es-CL" b="1" dirty="0"/>
              <a:t>CÜMPUM</a:t>
            </a:r>
            <a:r>
              <a:rPr lang="es-CL" dirty="0"/>
              <a:t>, TROZO O PORCIÓN DE ALGUNA COSA. DE AHÍ, </a:t>
            </a:r>
            <a:r>
              <a:rPr lang="es-CL" dirty="0">
                <a:solidFill>
                  <a:srgbClr val="FF0000"/>
                </a:solidFill>
              </a:rPr>
              <a:t>PORCIÓN DE AGUA</a:t>
            </a:r>
            <a:r>
              <a:rPr lang="es-CL" dirty="0"/>
              <a:t>.” </a:t>
            </a:r>
            <a:endParaRPr lang="es-E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0"/>
            <a:ext cx="7467600" cy="1268760"/>
          </a:xfrm>
        </p:spPr>
        <p:txBody>
          <a:bodyPr/>
          <a:lstStyle/>
          <a:p>
            <a:r>
              <a:rPr lang="es-CL" b="1" dirty="0"/>
              <a:t>9. JORGE PINTO RODRÍGUEZ. La Serena Colonial, 1983.</a:t>
            </a:r>
            <a:endParaRPr lang="es-ES" dirty="0"/>
          </a:p>
        </p:txBody>
      </p:sp>
      <p:sp>
        <p:nvSpPr>
          <p:cNvPr id="3" name="2 Marcador de contenido"/>
          <p:cNvSpPr>
            <a:spLocks noGrp="1"/>
          </p:cNvSpPr>
          <p:nvPr>
            <p:ph sz="quarter" idx="1"/>
          </p:nvPr>
        </p:nvSpPr>
        <p:spPr/>
        <p:txBody>
          <a:bodyPr>
            <a:normAutofit lnSpcReduction="10000"/>
          </a:bodyPr>
          <a:lstStyle/>
          <a:p>
            <a:pPr lvl="0">
              <a:buNone/>
            </a:pPr>
            <a:r>
              <a:rPr lang="es-CL" b="1"/>
              <a:t>                                                                                                                                                                                                                                                                                                                                                             </a:t>
            </a:r>
            <a:endParaRPr lang="es-ES" dirty="0"/>
          </a:p>
          <a:p>
            <a:endParaRPr lang="es-ES" dirty="0"/>
          </a:p>
          <a:p>
            <a:r>
              <a:rPr lang="es-CL" dirty="0"/>
              <a:t> “(…) La Serena tenía por otro nombre Coquimbo. Este último término, de origen indígena, podría tener dos significados. Según algunos, quiere decir </a:t>
            </a:r>
            <a:r>
              <a:rPr lang="es-CL" i="1" dirty="0">
                <a:solidFill>
                  <a:srgbClr val="FF0000"/>
                </a:solidFill>
              </a:rPr>
              <a:t>trozo de agua</a:t>
            </a:r>
            <a:r>
              <a:rPr lang="es-CL" dirty="0">
                <a:solidFill>
                  <a:srgbClr val="FF0000"/>
                </a:solidFill>
              </a:rPr>
              <a:t> </a:t>
            </a:r>
            <a:r>
              <a:rPr lang="es-CL" dirty="0"/>
              <a:t>y derivaría del río que lo surca, porque en verdad los aborígenes designaban con este nombre y de manera muy particular al río. Por contraste, otros afirman que su significado es </a:t>
            </a:r>
            <a:r>
              <a:rPr lang="es-CL" i="1" dirty="0">
                <a:solidFill>
                  <a:srgbClr val="FF0000"/>
                </a:solidFill>
              </a:rPr>
              <a:t>tambo de plata </a:t>
            </a:r>
            <a:r>
              <a:rPr lang="es-CL" i="1" dirty="0"/>
              <a:t>(</a:t>
            </a:r>
            <a:r>
              <a:rPr lang="es-CL" i="1" dirty="0" err="1"/>
              <a:t>Curquitampu</a:t>
            </a:r>
            <a:r>
              <a:rPr lang="es-CL" i="1" dirty="0"/>
              <a:t>)</a:t>
            </a:r>
            <a:r>
              <a:rPr lang="es-CL" dirty="0"/>
              <a:t>, hipótesis que podría tener algún fundamento si se acepta que los incas conocieron los minerales de plata que estaban al norte  de la bahía, donde más tarde se descubrió el mineral de Arqueros. </a:t>
            </a:r>
            <a:endParaRPr lang="es-E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p:txBody>
          <a:bodyPr/>
          <a:lstStyle/>
          <a:p>
            <a:r>
              <a:rPr lang="es-ES_tradnl" dirty="0"/>
              <a:t>COQUIMBO EN EL DESCUBRIMIENTO</a:t>
            </a:r>
          </a:p>
          <a:p>
            <a:endParaRPr lang="es-ES_tradnl" dirty="0"/>
          </a:p>
          <a:p>
            <a:r>
              <a:rPr lang="es-ES_tradnl" dirty="0"/>
              <a:t>1536,  DIEGO DE ALMAGRO</a:t>
            </a:r>
          </a:p>
          <a:p>
            <a:r>
              <a:rPr lang="es-ES_tradnl" dirty="0"/>
              <a:t>SU CRONISTA: CRISTÓBAL DE MOLINA</a:t>
            </a:r>
          </a:p>
          <a:p>
            <a:endParaRPr lang="es-ES_tradnl" dirty="0"/>
          </a:p>
          <a:p>
            <a:r>
              <a:rPr lang="es-ES_tradnl" dirty="0"/>
              <a:t>GUAGUINGO</a:t>
            </a:r>
          </a:p>
          <a:p>
            <a:endParaRPr lang="es-ES_tradnl" dirty="0"/>
          </a:p>
          <a:p>
            <a:endParaRPr lang="es-E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a:t>PRINCIPALES HIPÓTESIS</a:t>
            </a:r>
            <a:endParaRPr lang="es-ES" dirty="0"/>
          </a:p>
        </p:txBody>
      </p:sp>
      <p:sp>
        <p:nvSpPr>
          <p:cNvPr id="3" name="2 Marcador de contenido"/>
          <p:cNvSpPr>
            <a:spLocks noGrp="1"/>
          </p:cNvSpPr>
          <p:nvPr>
            <p:ph sz="quarter" idx="1"/>
          </p:nvPr>
        </p:nvSpPr>
        <p:spPr/>
        <p:txBody>
          <a:bodyPr/>
          <a:lstStyle/>
          <a:p>
            <a:pPr>
              <a:buNone/>
            </a:pPr>
            <a:r>
              <a:rPr lang="es-ES_tradnl" dirty="0"/>
              <a:t>   * </a:t>
            </a:r>
            <a:r>
              <a:rPr lang="es-ES_tradnl" dirty="0">
                <a:solidFill>
                  <a:srgbClr val="FF0000"/>
                </a:solidFill>
              </a:rPr>
              <a:t>TAMBO DE PLATA</a:t>
            </a:r>
          </a:p>
          <a:p>
            <a:pPr>
              <a:buNone/>
            </a:pPr>
            <a:r>
              <a:rPr lang="es-ES_tradnl" dirty="0"/>
              <a:t>       variante “Tambo donde se ara”</a:t>
            </a:r>
          </a:p>
          <a:p>
            <a:pPr>
              <a:buNone/>
            </a:pPr>
            <a:endParaRPr lang="es-ES_tradnl" dirty="0"/>
          </a:p>
          <a:p>
            <a:pPr>
              <a:buFont typeface="Arial" charset="0"/>
              <a:buChar char="•"/>
            </a:pPr>
            <a:r>
              <a:rPr lang="es-ES_tradnl" dirty="0"/>
              <a:t> * </a:t>
            </a:r>
            <a:r>
              <a:rPr lang="es-ES_tradnl" dirty="0">
                <a:solidFill>
                  <a:srgbClr val="FF0000"/>
                </a:solidFill>
              </a:rPr>
              <a:t>TAMBO DEL AGUA</a:t>
            </a:r>
          </a:p>
          <a:p>
            <a:pPr>
              <a:buFont typeface="Arial" charset="0"/>
              <a:buChar char="•"/>
            </a:pPr>
            <a:r>
              <a:rPr lang="es-ES_tradnl" dirty="0"/>
              <a:t>    variante “Tambo de la playa”</a:t>
            </a:r>
            <a:endParaRPr lang="es-ES" dirty="0"/>
          </a:p>
          <a:p>
            <a:pPr>
              <a:buFont typeface="Arial" charset="0"/>
              <a:buChar char="•"/>
            </a:pPr>
            <a:endParaRPr lang="es-ES_tradnl" dirty="0"/>
          </a:p>
          <a:p>
            <a:pPr>
              <a:buFont typeface="Arial" charset="0"/>
              <a:buChar char="•"/>
            </a:pPr>
            <a:r>
              <a:rPr lang="es-ES_tradnl" dirty="0"/>
              <a:t>* </a:t>
            </a:r>
            <a:r>
              <a:rPr lang="es-ES_tradnl" dirty="0">
                <a:solidFill>
                  <a:srgbClr val="FF0000"/>
                </a:solidFill>
              </a:rPr>
              <a:t>PORCIÓN DE AGUA</a:t>
            </a:r>
            <a:endParaRPr lang="es-ES" dirty="0">
              <a:solidFill>
                <a:srgbClr val="FF0000"/>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a:t>HIPÓTESIS MENOS PROBABLE</a:t>
            </a:r>
            <a:endParaRPr lang="es-ES" dirty="0"/>
          </a:p>
        </p:txBody>
      </p:sp>
      <p:sp>
        <p:nvSpPr>
          <p:cNvPr id="3" name="2 Marcador de contenido"/>
          <p:cNvSpPr>
            <a:spLocks noGrp="1"/>
          </p:cNvSpPr>
          <p:nvPr>
            <p:ph sz="quarter" idx="1"/>
          </p:nvPr>
        </p:nvSpPr>
        <p:spPr/>
        <p:txBody>
          <a:bodyPr/>
          <a:lstStyle/>
          <a:p>
            <a:endParaRPr lang="es-ES_tradnl" dirty="0"/>
          </a:p>
          <a:p>
            <a:endParaRPr lang="es-ES_tradnl" dirty="0"/>
          </a:p>
          <a:p>
            <a:r>
              <a:rPr lang="es-ES_tradnl" dirty="0">
                <a:solidFill>
                  <a:srgbClr val="FF0000"/>
                </a:solidFill>
              </a:rPr>
              <a:t>LUGAR DE AGUAS TRANQUILAS</a:t>
            </a:r>
          </a:p>
          <a:p>
            <a:endParaRPr lang="es-ES_tradnl" dirty="0"/>
          </a:p>
          <a:p>
            <a:r>
              <a:rPr lang="es-ES_tradnl" dirty="0"/>
              <a:t>EL NOMBRE “COQUIMBO” FUE ASIGNADO  DESDE MUY ANTIGUO A UN SITIO DIFERENTE  A LA PENÍNSULA  QUE HOY LLEVA SU NOMBRE.</a:t>
            </a:r>
          </a:p>
          <a:p>
            <a:endParaRPr lang="es-ES_tradnl" dirty="0"/>
          </a:p>
          <a:p>
            <a:r>
              <a:rPr lang="es-ES_tradnl" dirty="0"/>
              <a:t>NO EXPLICITA FUENTES DOCUMENTALES.</a:t>
            </a:r>
            <a:endParaRPr lang="es-E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a:t>TAMBO DE PLATA</a:t>
            </a:r>
            <a:endParaRPr lang="es-ES" dirty="0"/>
          </a:p>
        </p:txBody>
      </p:sp>
      <p:sp>
        <p:nvSpPr>
          <p:cNvPr id="3" name="2 Marcador de contenido"/>
          <p:cNvSpPr>
            <a:spLocks noGrp="1"/>
          </p:cNvSpPr>
          <p:nvPr>
            <p:ph sz="quarter" idx="1"/>
          </p:nvPr>
        </p:nvSpPr>
        <p:spPr/>
        <p:txBody>
          <a:bodyPr/>
          <a:lstStyle/>
          <a:p>
            <a:r>
              <a:rPr lang="es-ES_tradnl" dirty="0"/>
              <a:t>DEL QUECHUA  </a:t>
            </a:r>
            <a:r>
              <a:rPr lang="es-ES_tradnl" dirty="0">
                <a:solidFill>
                  <a:srgbClr val="FF0000"/>
                </a:solidFill>
              </a:rPr>
              <a:t>KULLKI</a:t>
            </a:r>
            <a:r>
              <a:rPr lang="es-ES_tradnl" dirty="0"/>
              <a:t> (PLATA) + </a:t>
            </a:r>
            <a:r>
              <a:rPr lang="es-ES_tradnl" dirty="0">
                <a:solidFill>
                  <a:srgbClr val="FF0000"/>
                </a:solidFill>
              </a:rPr>
              <a:t>TAMPU</a:t>
            </a:r>
            <a:r>
              <a:rPr lang="es-ES_tradnl" dirty="0"/>
              <a:t> (TAMBO)</a:t>
            </a:r>
          </a:p>
          <a:p>
            <a:endParaRPr lang="es-ES_tradnl" dirty="0"/>
          </a:p>
          <a:p>
            <a:r>
              <a:rPr lang="es-ES_tradnl" dirty="0"/>
              <a:t>KULLKITAMPU</a:t>
            </a:r>
          </a:p>
          <a:p>
            <a:r>
              <a:rPr lang="es-ES_tradnl" dirty="0"/>
              <a:t>KUKITAMPU</a:t>
            </a:r>
          </a:p>
          <a:p>
            <a:r>
              <a:rPr lang="es-ES_tradnl" dirty="0"/>
              <a:t>KUKIMPU</a:t>
            </a:r>
          </a:p>
          <a:p>
            <a:r>
              <a:rPr lang="es-ES_tradnl" dirty="0"/>
              <a:t>COQUIMBO</a:t>
            </a:r>
            <a:endParaRPr lang="es-E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a:t>TAMBO DEL AGUA</a:t>
            </a:r>
            <a:endParaRPr lang="es-ES" dirty="0"/>
          </a:p>
        </p:txBody>
      </p:sp>
      <p:sp>
        <p:nvSpPr>
          <p:cNvPr id="3" name="2 Marcador de contenido"/>
          <p:cNvSpPr>
            <a:spLocks noGrp="1"/>
          </p:cNvSpPr>
          <p:nvPr>
            <p:ph sz="quarter" idx="1"/>
          </p:nvPr>
        </p:nvSpPr>
        <p:spPr/>
        <p:txBody>
          <a:bodyPr/>
          <a:lstStyle/>
          <a:p>
            <a:endParaRPr lang="es-ES_tradnl" dirty="0"/>
          </a:p>
          <a:p>
            <a:endParaRPr lang="es-ES_tradnl" dirty="0"/>
          </a:p>
          <a:p>
            <a:r>
              <a:rPr lang="es-ES_tradnl" dirty="0"/>
              <a:t>OSVALDO CÁCERES NO SEÑALA FUENTES DOCUMENTALES</a:t>
            </a:r>
            <a:endParaRPr lang="es-E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a:t>PORCIÓN DE AGUA</a:t>
            </a:r>
            <a:endParaRPr lang="es-ES" dirty="0"/>
          </a:p>
        </p:txBody>
      </p:sp>
      <p:sp>
        <p:nvSpPr>
          <p:cNvPr id="3" name="2 Marcador de contenido"/>
          <p:cNvSpPr>
            <a:spLocks noGrp="1"/>
          </p:cNvSpPr>
          <p:nvPr>
            <p:ph sz="quarter" idx="1"/>
          </p:nvPr>
        </p:nvSpPr>
        <p:spPr/>
        <p:txBody>
          <a:bodyPr/>
          <a:lstStyle/>
          <a:p>
            <a:r>
              <a:rPr lang="es-ES_tradnl" dirty="0"/>
              <a:t>Del Mapuche</a:t>
            </a:r>
          </a:p>
          <a:p>
            <a:endParaRPr lang="es-ES_tradnl" dirty="0"/>
          </a:p>
          <a:p>
            <a:r>
              <a:rPr lang="es-ES_tradnl" dirty="0"/>
              <a:t>DE </a:t>
            </a:r>
            <a:r>
              <a:rPr lang="es-ES_tradnl" dirty="0">
                <a:solidFill>
                  <a:srgbClr val="FF0000"/>
                </a:solidFill>
              </a:rPr>
              <a:t>KO</a:t>
            </a:r>
            <a:r>
              <a:rPr lang="es-ES_tradnl" dirty="0"/>
              <a:t> (AGUA)  +  </a:t>
            </a:r>
            <a:r>
              <a:rPr lang="es-ES_tradnl" dirty="0">
                <a:solidFill>
                  <a:srgbClr val="FF0000"/>
                </a:solidFill>
              </a:rPr>
              <a:t>KÜMPUN</a:t>
            </a:r>
            <a:r>
              <a:rPr lang="es-ES_tradnl" dirty="0"/>
              <a:t> (DESPEDAZAR ALGO, HACERLO TROZOS) Augusta</a:t>
            </a:r>
          </a:p>
          <a:p>
            <a:endParaRPr lang="es-ES_tradnl" dirty="0"/>
          </a:p>
          <a:p>
            <a:r>
              <a:rPr lang="es-ES_tradnl" dirty="0"/>
              <a:t>DE </a:t>
            </a:r>
            <a:r>
              <a:rPr lang="es-ES_tradnl" dirty="0">
                <a:solidFill>
                  <a:srgbClr val="FF0000"/>
                </a:solidFill>
              </a:rPr>
              <a:t>KO</a:t>
            </a:r>
            <a:r>
              <a:rPr lang="es-ES_tradnl" dirty="0"/>
              <a:t> (AGUA)  +  </a:t>
            </a:r>
            <a:r>
              <a:rPr lang="es-ES_tradnl" dirty="0">
                <a:solidFill>
                  <a:srgbClr val="FF0000"/>
                </a:solidFill>
              </a:rPr>
              <a:t>QUIMBO</a:t>
            </a:r>
            <a:r>
              <a:rPr lang="es-ES_tradnl" dirty="0"/>
              <a:t> (TROZO DE CUALQUIER COSA) Morales </a:t>
            </a:r>
            <a:r>
              <a:rPr lang="es-ES_tradnl" dirty="0" err="1"/>
              <a:t>Pettorino</a:t>
            </a:r>
            <a:endParaRPr lang="es-ES_tradnl" dirty="0"/>
          </a:p>
          <a:p>
            <a:endParaRPr lang="es-ES_tradnl" dirty="0"/>
          </a:p>
          <a:p>
            <a:r>
              <a:rPr lang="es-ES_tradnl" dirty="0"/>
              <a:t>KÜMPUN</a:t>
            </a:r>
          </a:p>
          <a:p>
            <a:r>
              <a:rPr lang="es-ES_tradnl" dirty="0"/>
              <a:t>KÜMPU</a:t>
            </a:r>
          </a:p>
          <a:p>
            <a:r>
              <a:rPr lang="es-ES_tradnl" dirty="0"/>
              <a:t>KÜMBO  =  QUIMBO</a:t>
            </a:r>
            <a:endParaRPr lang="es-E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p:txBody>
          <a:bodyPr/>
          <a:lstStyle/>
          <a:p>
            <a:r>
              <a:rPr lang="es-ES_tradnl" dirty="0"/>
              <a:t>¿EL FORMANTE “</a:t>
            </a:r>
            <a:r>
              <a:rPr lang="es-ES_tradnl" dirty="0">
                <a:solidFill>
                  <a:srgbClr val="FF0000"/>
                </a:solidFill>
              </a:rPr>
              <a:t>KO</a:t>
            </a:r>
            <a:r>
              <a:rPr lang="es-ES_tradnl" dirty="0"/>
              <a:t>” SE UBICA AL COMIENZO DE PALABRA?</a:t>
            </a:r>
          </a:p>
          <a:p>
            <a:endParaRPr lang="es-ES_tradnl" dirty="0"/>
          </a:p>
          <a:p>
            <a:r>
              <a:rPr lang="es-ES_tradnl" dirty="0"/>
              <a:t>CHINCOLCO</a:t>
            </a:r>
          </a:p>
          <a:p>
            <a:r>
              <a:rPr lang="es-ES_tradnl" dirty="0"/>
              <a:t>COIPUCO</a:t>
            </a:r>
          </a:p>
          <a:p>
            <a:r>
              <a:rPr lang="es-ES_tradnl" dirty="0"/>
              <a:t>RAUCO (greda)</a:t>
            </a:r>
          </a:p>
          <a:p>
            <a:r>
              <a:rPr lang="es-ES_tradnl" dirty="0"/>
              <a:t>COIHUECO</a:t>
            </a:r>
          </a:p>
          <a:p>
            <a:r>
              <a:rPr lang="es-ES_tradnl" dirty="0"/>
              <a:t>TEMUCO</a:t>
            </a:r>
          </a:p>
          <a:p>
            <a:r>
              <a:rPr lang="es-ES_tradnl" dirty="0"/>
              <a:t>CURICÓ</a:t>
            </a:r>
          </a:p>
          <a:p>
            <a:r>
              <a:rPr lang="es-ES_tradnl" dirty="0"/>
              <a:t>¿QUIMBOCO?</a:t>
            </a:r>
            <a:endParaRPr lang="es-E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6A2D1A-17E7-4AC2-90B4-E8BA54313DD8}"/>
              </a:ext>
            </a:extLst>
          </p:cNvPr>
          <p:cNvSpPr>
            <a:spLocks noGrp="1"/>
          </p:cNvSpPr>
          <p:nvPr>
            <p:ph type="title"/>
          </p:nvPr>
        </p:nvSpPr>
        <p:spPr/>
        <p:txBody>
          <a:bodyPr/>
          <a:lstStyle/>
          <a:p>
            <a:endParaRPr lang="es-ES" dirty="0"/>
          </a:p>
        </p:txBody>
      </p:sp>
      <p:sp>
        <p:nvSpPr>
          <p:cNvPr id="3" name="Marcador de contenido 2">
            <a:extLst>
              <a:ext uri="{FF2B5EF4-FFF2-40B4-BE49-F238E27FC236}">
                <a16:creationId xmlns:a16="http://schemas.microsoft.com/office/drawing/2014/main" id="{1DB36C1B-3E54-4EB6-BAA8-BA36083C4746}"/>
              </a:ext>
            </a:extLst>
          </p:cNvPr>
          <p:cNvSpPr>
            <a:spLocks noGrp="1"/>
          </p:cNvSpPr>
          <p:nvPr>
            <p:ph sz="quarter" idx="1"/>
          </p:nvPr>
        </p:nvSpPr>
        <p:spPr/>
        <p:txBody>
          <a:bodyPr/>
          <a:lstStyle/>
          <a:p>
            <a:r>
              <a:rPr lang="es-ES" dirty="0"/>
              <a:t>GOOGLE</a:t>
            </a:r>
          </a:p>
          <a:p>
            <a:r>
              <a:rPr lang="es-ES" dirty="0"/>
              <a:t>HERMAN CARVAJAL LAZO</a:t>
            </a:r>
          </a:p>
          <a:p>
            <a:r>
              <a:rPr lang="es-ES" dirty="0"/>
              <a:t>ORIGEN Y SIGNIFICADO DEL NOMBRE COQUIMBO</a:t>
            </a:r>
          </a:p>
          <a:p>
            <a:endParaRPr lang="es-ES" dirty="0"/>
          </a:p>
          <a:p>
            <a:endParaRPr lang="es-ES" dirty="0"/>
          </a:p>
          <a:p>
            <a:endParaRPr lang="es-ES" dirty="0"/>
          </a:p>
          <a:p>
            <a:r>
              <a:rPr lang="es-ES" dirty="0">
                <a:hlinkClick r:id="rId2"/>
              </a:rPr>
              <a:t>HTTP://WWW.TOPONIMIANORTECHICO.COM</a:t>
            </a:r>
            <a:endParaRPr lang="es-ES" dirty="0"/>
          </a:p>
          <a:p>
            <a:r>
              <a:rPr lang="es-ES" dirty="0"/>
              <a:t>OTRAS PUBLICACIONES</a:t>
            </a:r>
          </a:p>
          <a:p>
            <a:endParaRPr lang="es-ES" dirty="0"/>
          </a:p>
        </p:txBody>
      </p:sp>
    </p:spTree>
    <p:extLst>
      <p:ext uri="{BB962C8B-B14F-4D97-AF65-F5344CB8AC3E}">
        <p14:creationId xmlns:p14="http://schemas.microsoft.com/office/powerpoint/2010/main" val="39641081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p:txBody>
          <a:bodyPr/>
          <a:lstStyle/>
          <a:p>
            <a:r>
              <a:rPr lang="es-ES_tradnl" dirty="0"/>
              <a:t>GONZALO FERNÁNDEZ DE OVIEDO</a:t>
            </a:r>
          </a:p>
          <a:p>
            <a:r>
              <a:rPr lang="es-ES_tradnl" dirty="0"/>
              <a:t>(</a:t>
            </a:r>
            <a:r>
              <a:rPr lang="es-ES_tradnl" dirty="0" err="1"/>
              <a:t>Hria.Gral</a:t>
            </a:r>
            <a:r>
              <a:rPr lang="es-ES_tradnl" dirty="0"/>
              <a:t>. y natural de Las Indias…) 1535 I parte. Siglo XIX, completo. Relata </a:t>
            </a:r>
            <a:r>
              <a:rPr lang="es-ES_tradnl" dirty="0" err="1"/>
              <a:t>acont</a:t>
            </a:r>
            <a:r>
              <a:rPr lang="es-ES_tradnl" dirty="0"/>
              <a:t>. Entre 1492 y 1549.</a:t>
            </a:r>
          </a:p>
          <a:p>
            <a:endParaRPr lang="es-ES_tradnl" dirty="0"/>
          </a:p>
          <a:p>
            <a:r>
              <a:rPr lang="es-ES_tradnl" dirty="0"/>
              <a:t>COQUIMBO</a:t>
            </a:r>
          </a:p>
          <a:p>
            <a:r>
              <a:rPr lang="es-ES_tradnl" dirty="0"/>
              <a:t>COQUINGA</a:t>
            </a:r>
          </a:p>
          <a:p>
            <a:r>
              <a:rPr lang="es-ES_tradnl" dirty="0"/>
              <a:t>COQUEMBO</a:t>
            </a:r>
            <a:endParaRPr lang="es-E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a:t>COQUIMBO EN LA CONQUISTA</a:t>
            </a:r>
            <a:endParaRPr lang="es-ES" dirty="0"/>
          </a:p>
        </p:txBody>
      </p:sp>
      <p:sp>
        <p:nvSpPr>
          <p:cNvPr id="3" name="2 Marcador de contenido"/>
          <p:cNvSpPr>
            <a:spLocks noGrp="1"/>
          </p:cNvSpPr>
          <p:nvPr>
            <p:ph sz="quarter" idx="1"/>
          </p:nvPr>
        </p:nvSpPr>
        <p:spPr/>
        <p:txBody>
          <a:bodyPr/>
          <a:lstStyle/>
          <a:p>
            <a:r>
              <a:rPr lang="es-ES_tradnl" dirty="0"/>
              <a:t>1540, PEDRO DE VALDIVIA</a:t>
            </a:r>
          </a:p>
          <a:p>
            <a:r>
              <a:rPr lang="es-ES_tradnl" dirty="0"/>
              <a:t>SU CRONISTA: JERÓNIMO DE BIBAR</a:t>
            </a:r>
          </a:p>
          <a:p>
            <a:endParaRPr lang="es-ES_tradnl" dirty="0"/>
          </a:p>
          <a:p>
            <a:r>
              <a:rPr lang="es-ES_tradnl" dirty="0"/>
              <a:t>QUIMBO</a:t>
            </a:r>
          </a:p>
          <a:p>
            <a:r>
              <a:rPr lang="es-ES_tradnl" dirty="0"/>
              <a:t>COQUIMBO</a:t>
            </a:r>
            <a:endParaRPr lang="es-E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a:t>COQUIMBO EN LA FUNDACIÓN DE LA SERENA</a:t>
            </a:r>
            <a:endParaRPr lang="es-ES" dirty="0"/>
          </a:p>
        </p:txBody>
      </p:sp>
      <p:sp>
        <p:nvSpPr>
          <p:cNvPr id="3" name="2 Marcador de contenido"/>
          <p:cNvSpPr>
            <a:spLocks noGrp="1"/>
          </p:cNvSpPr>
          <p:nvPr>
            <p:ph sz="quarter" idx="1"/>
          </p:nvPr>
        </p:nvSpPr>
        <p:spPr/>
        <p:txBody>
          <a:bodyPr/>
          <a:lstStyle/>
          <a:p>
            <a:endParaRPr lang="es-ES_tradnl" dirty="0"/>
          </a:p>
          <a:p>
            <a:endParaRPr lang="es-ES_tradnl" dirty="0"/>
          </a:p>
          <a:p>
            <a:r>
              <a:rPr lang="es-ES_tradnl" dirty="0"/>
              <a:t>PROBLEMAS PREVIOS:</a:t>
            </a:r>
          </a:p>
          <a:p>
            <a:endParaRPr lang="es-ES_tradnl" dirty="0"/>
          </a:p>
          <a:p>
            <a:r>
              <a:rPr lang="es-ES_tradnl" dirty="0"/>
              <a:t>- SITIO DE LA FUNDACIÓN</a:t>
            </a:r>
          </a:p>
          <a:p>
            <a:r>
              <a:rPr lang="es-ES_tradnl" dirty="0"/>
              <a:t>- NOMBRE DEL SITIO</a:t>
            </a:r>
          </a:p>
          <a:p>
            <a:endParaRPr lang="es-ES_tradnl" dirty="0"/>
          </a:p>
          <a:p>
            <a:endParaRPr lang="es-ES_tradnl" dirty="0"/>
          </a:p>
          <a:p>
            <a:endParaRPr lang="es-E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dirty="0"/>
              <a:t>PEDRO MARIÑO DE LOBERA (1528-1599)</a:t>
            </a:r>
            <a:br>
              <a:rPr lang="es-ES_tradnl" dirty="0"/>
            </a:br>
            <a:r>
              <a:rPr lang="es-ES_tradnl" dirty="0"/>
              <a:t>Crónica del </a:t>
            </a:r>
            <a:r>
              <a:rPr lang="es-ES_tradnl" dirty="0" err="1"/>
              <a:t>Reyno</a:t>
            </a:r>
            <a:r>
              <a:rPr lang="es-ES_tradnl" dirty="0"/>
              <a:t> de Chile, 1865</a:t>
            </a:r>
            <a:br>
              <a:rPr lang="es-ES_tradnl" dirty="0"/>
            </a:br>
            <a:endParaRPr lang="es-ES" dirty="0"/>
          </a:p>
        </p:txBody>
      </p:sp>
      <p:sp>
        <p:nvSpPr>
          <p:cNvPr id="3" name="2 Marcador de contenido"/>
          <p:cNvSpPr>
            <a:spLocks noGrp="1"/>
          </p:cNvSpPr>
          <p:nvPr>
            <p:ph sz="quarter" idx="1"/>
          </p:nvPr>
        </p:nvSpPr>
        <p:spPr/>
        <p:txBody>
          <a:bodyPr>
            <a:normAutofit fontScale="92500"/>
          </a:bodyPr>
          <a:lstStyle/>
          <a:p>
            <a:r>
              <a:rPr lang="es-CL" sz="3200" dirty="0"/>
              <a:t>LLEGÓ CON SU GENTE AL VALLE DE COQUIMBO  (JUAN BOAN, SIC), Y VISTO LO QUE EN ÉL HABÍA, ASENTÓ SU PEQUEÑO CAMPO DOS LEGUAS DEL PUERTO EN EL REMATE DE UNA BARRANCA MUY CERCANA A LA PLAYA DEL MAR, Y DE OTRA PARTE A UN RÍO, Por ser el mejor asiento que para fundar ciudad había en toda aquella tierra. </a:t>
            </a:r>
            <a:endParaRPr lang="es-ES"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0"/>
            <a:ext cx="7467600" cy="836712"/>
          </a:xfrm>
        </p:spPr>
        <p:txBody>
          <a:bodyPr/>
          <a:lstStyle/>
          <a:p>
            <a:r>
              <a:rPr lang="es-ES_tradnl" dirty="0"/>
              <a:t>PEDRO MARIÑO DE LOBERA</a:t>
            </a:r>
            <a:endParaRPr lang="es-ES" dirty="0"/>
          </a:p>
        </p:txBody>
      </p:sp>
      <p:sp>
        <p:nvSpPr>
          <p:cNvPr id="3" name="2 Marcador de contenido"/>
          <p:cNvSpPr>
            <a:spLocks noGrp="1"/>
          </p:cNvSpPr>
          <p:nvPr>
            <p:ph sz="quarter" idx="1"/>
          </p:nvPr>
        </p:nvSpPr>
        <p:spPr>
          <a:xfrm>
            <a:off x="457200" y="1412776"/>
            <a:ext cx="7467600" cy="5061176"/>
          </a:xfrm>
        </p:spPr>
        <p:txBody>
          <a:bodyPr>
            <a:noAutofit/>
          </a:bodyPr>
          <a:lstStyle/>
          <a:p>
            <a:r>
              <a:rPr lang="es-CL" sz="2800" dirty="0"/>
              <a:t>LLÁMASE EL SITIO DONDE POBLARON LA CIUDAD TEQUIRQUI, Y AUNQUE COMÚNMENTE LE LLAMAMOS COQUIMBO no lo es en rigor; porque el valle que los naturales llamaban </a:t>
            </a:r>
            <a:r>
              <a:rPr lang="es-CL" sz="2800" dirty="0" err="1"/>
              <a:t>coquimbo</a:t>
            </a:r>
            <a:r>
              <a:rPr lang="es-CL" sz="2800" dirty="0"/>
              <a:t> está adelante una legua el río arriba y era el asiento donde residían los capitanes del rey del Perú y la demás gente de guerra que con ellos estaba. Y allí tenían casa de fundición, donde fundían mucho oro, y sacaban de allí cerca suma de cristal, y muchas turquesas que labraban. </a:t>
            </a:r>
            <a:endParaRPr lang="es-ES"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a:t>ALONSO DE GÓNGORA Y MARMOLEJO</a:t>
            </a:r>
            <a:endParaRPr lang="es-ES" dirty="0"/>
          </a:p>
        </p:txBody>
      </p:sp>
      <p:sp>
        <p:nvSpPr>
          <p:cNvPr id="3" name="2 Marcador de contenido"/>
          <p:cNvSpPr>
            <a:spLocks noGrp="1"/>
          </p:cNvSpPr>
          <p:nvPr>
            <p:ph sz="quarter" idx="1"/>
          </p:nvPr>
        </p:nvSpPr>
        <p:spPr/>
        <p:txBody>
          <a:bodyPr>
            <a:normAutofit/>
          </a:bodyPr>
          <a:lstStyle/>
          <a:p>
            <a:r>
              <a:rPr lang="es-ES_tradnl" dirty="0"/>
              <a:t>Soldado y cronista español, posterior a la Conquista</a:t>
            </a:r>
          </a:p>
          <a:p>
            <a:r>
              <a:rPr lang="es-ES_tradnl" dirty="0" err="1"/>
              <a:t>Hria</a:t>
            </a:r>
            <a:r>
              <a:rPr lang="es-ES_tradnl" dirty="0"/>
              <a:t>. De Chile desde el </a:t>
            </a:r>
            <a:r>
              <a:rPr lang="es-ES_tradnl" dirty="0" err="1"/>
              <a:t>Descubrim</a:t>
            </a:r>
            <a:r>
              <a:rPr lang="es-ES_tradnl" dirty="0"/>
              <a:t>. hasta el año de 1575</a:t>
            </a:r>
          </a:p>
          <a:p>
            <a:r>
              <a:rPr lang="es-CL" dirty="0"/>
              <a:t>“…un caballero, llamado Juan </a:t>
            </a:r>
            <a:r>
              <a:rPr lang="es-CL" dirty="0" err="1"/>
              <a:t>Bohn</a:t>
            </a:r>
            <a:r>
              <a:rPr lang="es-CL" dirty="0"/>
              <a:t> (sic) con la </a:t>
            </a:r>
            <a:r>
              <a:rPr lang="es-CL" dirty="0" err="1"/>
              <a:t>jente</a:t>
            </a:r>
            <a:r>
              <a:rPr lang="es-CL" dirty="0"/>
              <a:t> que Francisco de Aguirre había llevado se partió. Llegado a La Serena, viendo el asiento ser tal y tan a propósito, pobló conforme a la orden que llevaba Y LE PUSO NOMBRE LA SERENA, QUE POR NOMBRE DE LOS INDIOS SE LLAMABA Y SE LLAMA EL ASIENTO COQUIMBO. </a:t>
            </a:r>
            <a:endParaRPr lang="es-E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347</TotalTime>
  <Words>1357</Words>
  <Application>Microsoft Office PowerPoint</Application>
  <PresentationFormat>Presentación en pantalla (4:3)</PresentationFormat>
  <Paragraphs>176</Paragraphs>
  <Slides>36</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36</vt:i4>
      </vt:variant>
    </vt:vector>
  </HeadingPairs>
  <TitlesOfParts>
    <vt:vector size="41" baseType="lpstr">
      <vt:lpstr>Arial</vt:lpstr>
      <vt:lpstr>Century Schoolbook</vt:lpstr>
      <vt:lpstr>Wingdings</vt:lpstr>
      <vt:lpstr>Wingdings 2</vt:lpstr>
      <vt:lpstr>Mirador</vt:lpstr>
      <vt:lpstr>ORIGEN Y SIGNIFICADO DEL NOMBRE “COQUIMBO” </vt:lpstr>
      <vt:lpstr>Presentación de PowerPoint</vt:lpstr>
      <vt:lpstr>Presentación de PowerPoint</vt:lpstr>
      <vt:lpstr>Presentación de PowerPoint</vt:lpstr>
      <vt:lpstr>COQUIMBO EN LA CONQUISTA</vt:lpstr>
      <vt:lpstr>COQUIMBO EN LA FUNDACIÓN DE LA SERENA</vt:lpstr>
      <vt:lpstr>PEDRO MARIÑO DE LOBERA (1528-1599) Crónica del Reyno de Chile, 1865 </vt:lpstr>
      <vt:lpstr>PEDRO MARIÑO DE LOBERA</vt:lpstr>
      <vt:lpstr>ALONSO DE GÓNGORA Y MARMOLEJO</vt:lpstr>
      <vt:lpstr>COQUIMBO EN LA COLONIA</vt:lpstr>
      <vt:lpstr>CARTA DE LOS OBISPOS AL REY</vt:lpstr>
      <vt:lpstr>IGNACIO DOMEYKO</vt:lpstr>
      <vt:lpstr>PROYECTO DE ORGANIZACIÓN DEL COLEGIO DE COQUIMBO (1833)</vt:lpstr>
      <vt:lpstr>ARCHIVO DEL LICEO DE HOMBRES DE LA SERENA </vt:lpstr>
      <vt:lpstr>CHARLES DARWIN, VIAJE DE VALPARAÍSO A COPIAPÓ (1835)</vt:lpstr>
      <vt:lpstr>JOSÉ FERNÁNDEZ DE CAMPINO PLANO DE LA CIUDAD, 1744</vt:lpstr>
      <vt:lpstr>ASTA-BURUAGA</vt:lpstr>
      <vt:lpstr>MÚLTIPLES USOS DEL NOMBRE COQUIMBO</vt:lpstr>
      <vt:lpstr>INSTITUTO GEOGRÁFICO MILITAR, Listado de nombres geográficos.</vt:lpstr>
      <vt:lpstr>Presentación de PowerPoint</vt:lpstr>
      <vt:lpstr>FRANCISCO SOLANO ASTA-BURUAGA Y CIENFUEGOS. Dicc.Geog. De la rpca. De chile, 1899</vt:lpstr>
      <vt:lpstr> 2. ENRIQUE GALLARDO VARGAS, Toponimia del Valle de Elqui, 1975 </vt:lpstr>
      <vt:lpstr>3.ALEJANDRO SOFFIA VIAL, ¿por qué se llama como se llama…?, 1999 </vt:lpstr>
      <vt:lpstr>4. OSVALDO CÁCERES GONZÁLEZ.- </vt:lpstr>
      <vt:lpstr>5. CARMEN ZUCARELLI Y OTROS.- Dicc. Mapuche-Español </vt:lpstr>
      <vt:lpstr>6. PEDRO LEÓN GALLO. Guía Comercial de Coquimbo”, 1919. </vt:lpstr>
      <vt:lpstr>7. EMILIANO GALLARDO ANSIETA, Crónicas y siluetas, 1948.</vt:lpstr>
      <vt:lpstr>8. FRANCISCO MACHUCA Y MARÍN. Escenas Histórico-Militares Coquimbanas, 1948. </vt:lpstr>
      <vt:lpstr>9. JORGE PINTO RODRÍGUEZ. La Serena Colonial, 1983.</vt:lpstr>
      <vt:lpstr>PRINCIPALES HIPÓTESIS</vt:lpstr>
      <vt:lpstr>HIPÓTESIS MENOS PROBABLE</vt:lpstr>
      <vt:lpstr>TAMBO DE PLATA</vt:lpstr>
      <vt:lpstr>TAMBO DEL AGUA</vt:lpstr>
      <vt:lpstr>PORCIÓN DE AGUA</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ORIGEN Y SIGNIFICADO DEL NOMBRE “COQUIMBO” </dc:title>
  <dc:creator>herman</dc:creator>
  <cp:lastModifiedBy>herman</cp:lastModifiedBy>
  <cp:revision>92</cp:revision>
  <dcterms:created xsi:type="dcterms:W3CDTF">2018-11-27T11:42:07Z</dcterms:created>
  <dcterms:modified xsi:type="dcterms:W3CDTF">2018-12-01T00:47:23Z</dcterms:modified>
</cp:coreProperties>
</file>